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605" r:id="rId2"/>
    <p:sldId id="496" r:id="rId3"/>
    <p:sldId id="510" r:id="rId4"/>
    <p:sldId id="576" r:id="rId5"/>
    <p:sldId id="578" r:id="rId6"/>
    <p:sldId id="577" r:id="rId7"/>
    <p:sldId id="579" r:id="rId8"/>
    <p:sldId id="580" r:id="rId9"/>
    <p:sldId id="581" r:id="rId10"/>
    <p:sldId id="582" r:id="rId11"/>
    <p:sldId id="583" r:id="rId12"/>
    <p:sldId id="584" r:id="rId13"/>
    <p:sldId id="585" r:id="rId14"/>
    <p:sldId id="586" r:id="rId15"/>
    <p:sldId id="587" r:id="rId16"/>
    <p:sldId id="588" r:id="rId17"/>
    <p:sldId id="589" r:id="rId18"/>
    <p:sldId id="590" r:id="rId19"/>
    <p:sldId id="591" r:id="rId20"/>
    <p:sldId id="592" r:id="rId21"/>
    <p:sldId id="593" r:id="rId22"/>
    <p:sldId id="594" r:id="rId23"/>
    <p:sldId id="595" r:id="rId24"/>
    <p:sldId id="596" r:id="rId25"/>
    <p:sldId id="597" r:id="rId26"/>
    <p:sldId id="598" r:id="rId27"/>
    <p:sldId id="599" r:id="rId28"/>
    <p:sldId id="600" r:id="rId29"/>
    <p:sldId id="601" r:id="rId30"/>
    <p:sldId id="602" r:id="rId31"/>
    <p:sldId id="603" r:id="rId32"/>
    <p:sldId id="604" r:id="rId33"/>
  </p:sldIdLst>
  <p:sldSz cx="18291175" cy="10290175"/>
  <p:notesSz cx="6811963" cy="9942513"/>
  <p:defaultTextStyle>
    <a:defPPr>
      <a:defRPr lang="fr-FR"/>
    </a:defPPr>
    <a:lvl1pPr marL="0" algn="l" defTabSz="1371569" rtl="0" eaLnBrk="1" latinLnBrk="0" hangingPunct="1">
      <a:defRPr sz="2700" kern="1200">
        <a:solidFill>
          <a:schemeClr val="tx1"/>
        </a:solidFill>
        <a:latin typeface="+mn-lt"/>
        <a:ea typeface="+mn-ea"/>
        <a:cs typeface="+mn-cs"/>
      </a:defRPr>
    </a:lvl1pPr>
    <a:lvl2pPr marL="685785" algn="l" defTabSz="1371569" rtl="0" eaLnBrk="1" latinLnBrk="0" hangingPunct="1">
      <a:defRPr sz="2700" kern="1200">
        <a:solidFill>
          <a:schemeClr val="tx1"/>
        </a:solidFill>
        <a:latin typeface="+mn-lt"/>
        <a:ea typeface="+mn-ea"/>
        <a:cs typeface="+mn-cs"/>
      </a:defRPr>
    </a:lvl2pPr>
    <a:lvl3pPr marL="1371569" algn="l" defTabSz="1371569" rtl="0" eaLnBrk="1" latinLnBrk="0" hangingPunct="1">
      <a:defRPr sz="2700" kern="1200">
        <a:solidFill>
          <a:schemeClr val="tx1"/>
        </a:solidFill>
        <a:latin typeface="+mn-lt"/>
        <a:ea typeface="+mn-ea"/>
        <a:cs typeface="+mn-cs"/>
      </a:defRPr>
    </a:lvl3pPr>
    <a:lvl4pPr marL="2057354" algn="l" defTabSz="1371569" rtl="0" eaLnBrk="1" latinLnBrk="0" hangingPunct="1">
      <a:defRPr sz="2700" kern="1200">
        <a:solidFill>
          <a:schemeClr val="tx1"/>
        </a:solidFill>
        <a:latin typeface="+mn-lt"/>
        <a:ea typeface="+mn-ea"/>
        <a:cs typeface="+mn-cs"/>
      </a:defRPr>
    </a:lvl4pPr>
    <a:lvl5pPr marL="2743139" algn="l" defTabSz="1371569" rtl="0" eaLnBrk="1" latinLnBrk="0" hangingPunct="1">
      <a:defRPr sz="2700" kern="1200">
        <a:solidFill>
          <a:schemeClr val="tx1"/>
        </a:solidFill>
        <a:latin typeface="+mn-lt"/>
        <a:ea typeface="+mn-ea"/>
        <a:cs typeface="+mn-cs"/>
      </a:defRPr>
    </a:lvl5pPr>
    <a:lvl6pPr marL="3428925" algn="l" defTabSz="1371569" rtl="0" eaLnBrk="1" latinLnBrk="0" hangingPunct="1">
      <a:defRPr sz="2700" kern="1200">
        <a:solidFill>
          <a:schemeClr val="tx1"/>
        </a:solidFill>
        <a:latin typeface="+mn-lt"/>
        <a:ea typeface="+mn-ea"/>
        <a:cs typeface="+mn-cs"/>
      </a:defRPr>
    </a:lvl6pPr>
    <a:lvl7pPr marL="4114709" algn="l" defTabSz="1371569" rtl="0" eaLnBrk="1" latinLnBrk="0" hangingPunct="1">
      <a:defRPr sz="2700" kern="1200">
        <a:solidFill>
          <a:schemeClr val="tx1"/>
        </a:solidFill>
        <a:latin typeface="+mn-lt"/>
        <a:ea typeface="+mn-ea"/>
        <a:cs typeface="+mn-cs"/>
      </a:defRPr>
    </a:lvl7pPr>
    <a:lvl8pPr marL="4800494" algn="l" defTabSz="1371569" rtl="0" eaLnBrk="1" latinLnBrk="0" hangingPunct="1">
      <a:defRPr sz="2700" kern="1200">
        <a:solidFill>
          <a:schemeClr val="tx1"/>
        </a:solidFill>
        <a:latin typeface="+mn-lt"/>
        <a:ea typeface="+mn-ea"/>
        <a:cs typeface="+mn-cs"/>
      </a:defRPr>
    </a:lvl8pPr>
    <a:lvl9pPr marL="5486279" algn="l" defTabSz="1371569"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userDrawn="1">
          <p15:clr>
            <a:srgbClr val="A4A3A4"/>
          </p15:clr>
        </p15:guide>
        <p15:guide id="2" pos="3833" userDrawn="1">
          <p15:clr>
            <a:srgbClr val="A4A3A4"/>
          </p15:clr>
        </p15:guide>
        <p15:guide id="3" orient="horz" pos="3242">
          <p15:clr>
            <a:srgbClr val="A4A3A4"/>
          </p15:clr>
        </p15:guide>
        <p15:guide id="4" pos="57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7141"/>
    <a:srgbClr val="948A5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4" autoAdjust="0"/>
    <p:restoredTop sz="94595" autoAdjust="0"/>
  </p:normalViewPr>
  <p:slideViewPr>
    <p:cSldViewPr snapToGrid="0" showGuides="1">
      <p:cViewPr varScale="1">
        <p:scale>
          <a:sx n="74" d="100"/>
          <a:sy n="74" d="100"/>
        </p:scale>
        <p:origin x="768" y="72"/>
      </p:cViewPr>
      <p:guideLst>
        <p:guide orient="horz" pos="2175"/>
        <p:guide pos="3833"/>
        <p:guide orient="horz" pos="3242"/>
        <p:guide pos="5761"/>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3" d="100"/>
          <a:sy n="83" d="100"/>
        </p:scale>
        <p:origin x="387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51850" cy="498852"/>
          </a:xfrm>
          <a:prstGeom prst="rect">
            <a:avLst/>
          </a:prstGeom>
        </p:spPr>
        <p:txBody>
          <a:bodyPr vert="horz" lIns="91149" tIns="45575" rIns="91149" bIns="45575" rtlCol="0"/>
          <a:lstStyle>
            <a:lvl1pPr algn="l">
              <a:defRPr sz="1200"/>
            </a:lvl1pPr>
          </a:lstStyle>
          <a:p>
            <a:endParaRPr lang="fr-FR"/>
          </a:p>
        </p:txBody>
      </p:sp>
      <p:sp>
        <p:nvSpPr>
          <p:cNvPr id="3" name="Espace réservé de la date 2"/>
          <p:cNvSpPr>
            <a:spLocks noGrp="1"/>
          </p:cNvSpPr>
          <p:nvPr>
            <p:ph type="dt" sz="quarter" idx="1"/>
          </p:nvPr>
        </p:nvSpPr>
        <p:spPr>
          <a:xfrm>
            <a:off x="3858539" y="2"/>
            <a:ext cx="2951850" cy="498852"/>
          </a:xfrm>
          <a:prstGeom prst="rect">
            <a:avLst/>
          </a:prstGeom>
        </p:spPr>
        <p:txBody>
          <a:bodyPr vert="horz" lIns="91149" tIns="45575" rIns="91149" bIns="45575" rtlCol="0"/>
          <a:lstStyle>
            <a:lvl1pPr algn="r">
              <a:defRPr sz="1200"/>
            </a:lvl1pPr>
          </a:lstStyle>
          <a:p>
            <a:fld id="{47E0E327-43AF-4FFD-8608-3AD98ABB0895}" type="datetimeFigureOut">
              <a:rPr lang="fr-FR" smtClean="0"/>
              <a:t>02/11/2018</a:t>
            </a:fld>
            <a:endParaRPr lang="fr-FR"/>
          </a:p>
        </p:txBody>
      </p:sp>
      <p:sp>
        <p:nvSpPr>
          <p:cNvPr id="4" name="Espace réservé du pied de page 3"/>
          <p:cNvSpPr>
            <a:spLocks noGrp="1"/>
          </p:cNvSpPr>
          <p:nvPr>
            <p:ph type="ftr" sz="quarter" idx="2"/>
          </p:nvPr>
        </p:nvSpPr>
        <p:spPr>
          <a:xfrm>
            <a:off x="3" y="9443664"/>
            <a:ext cx="2951850" cy="498851"/>
          </a:xfrm>
          <a:prstGeom prst="rect">
            <a:avLst/>
          </a:prstGeom>
        </p:spPr>
        <p:txBody>
          <a:bodyPr vert="horz" lIns="91149" tIns="45575" rIns="91149" bIns="4557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8539" y="9443664"/>
            <a:ext cx="2951850" cy="498851"/>
          </a:xfrm>
          <a:prstGeom prst="rect">
            <a:avLst/>
          </a:prstGeom>
        </p:spPr>
        <p:txBody>
          <a:bodyPr vert="horz" lIns="91149" tIns="45575" rIns="91149" bIns="45575" rtlCol="0" anchor="b"/>
          <a:lstStyle>
            <a:lvl1pPr algn="r">
              <a:defRPr sz="1200"/>
            </a:lvl1pPr>
          </a:lstStyle>
          <a:p>
            <a:fld id="{22A6B792-FBF2-43AF-A4AF-9383BCE533A5}" type="slidenum">
              <a:rPr lang="fr-FR" smtClean="0"/>
              <a:t>‹N°›</a:t>
            </a:fld>
            <a:endParaRPr lang="fr-FR"/>
          </a:p>
        </p:txBody>
      </p:sp>
    </p:spTree>
    <p:extLst>
      <p:ext uri="{BB962C8B-B14F-4D97-AF65-F5344CB8AC3E}">
        <p14:creationId xmlns:p14="http://schemas.microsoft.com/office/powerpoint/2010/main" val="20164943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52593" cy="497603"/>
          </a:xfrm>
          <a:prstGeom prst="rect">
            <a:avLst/>
          </a:prstGeom>
        </p:spPr>
        <p:txBody>
          <a:bodyPr vert="horz" lIns="90850" tIns="45425" rIns="90850" bIns="45425" rtlCol="0"/>
          <a:lstStyle>
            <a:lvl1pPr algn="l">
              <a:defRPr sz="1200"/>
            </a:lvl1pPr>
          </a:lstStyle>
          <a:p>
            <a:endParaRPr lang="fr-FR"/>
          </a:p>
        </p:txBody>
      </p:sp>
      <p:sp>
        <p:nvSpPr>
          <p:cNvPr id="3" name="Espace réservé de la date 2"/>
          <p:cNvSpPr>
            <a:spLocks noGrp="1"/>
          </p:cNvSpPr>
          <p:nvPr>
            <p:ph type="dt" idx="1"/>
          </p:nvPr>
        </p:nvSpPr>
        <p:spPr>
          <a:xfrm>
            <a:off x="3857781" y="0"/>
            <a:ext cx="2952593" cy="497603"/>
          </a:xfrm>
          <a:prstGeom prst="rect">
            <a:avLst/>
          </a:prstGeom>
        </p:spPr>
        <p:txBody>
          <a:bodyPr vert="horz" lIns="90850" tIns="45425" rIns="90850" bIns="45425" rtlCol="0"/>
          <a:lstStyle>
            <a:lvl1pPr algn="r">
              <a:defRPr sz="1200"/>
            </a:lvl1pPr>
          </a:lstStyle>
          <a:p>
            <a:fld id="{ABA401B8-1437-4520-8366-0F132DC35B79}" type="datetimeFigureOut">
              <a:rPr lang="fr-FR" smtClean="0"/>
              <a:t>02/11/2018</a:t>
            </a:fld>
            <a:endParaRPr lang="fr-FR"/>
          </a:p>
        </p:txBody>
      </p:sp>
      <p:sp>
        <p:nvSpPr>
          <p:cNvPr id="4" name="Espace réservé de l'image des diapositives 3"/>
          <p:cNvSpPr>
            <a:spLocks noGrp="1" noRot="1" noChangeAspect="1"/>
          </p:cNvSpPr>
          <p:nvPr>
            <p:ph type="sldImg" idx="2"/>
          </p:nvPr>
        </p:nvSpPr>
        <p:spPr>
          <a:xfrm>
            <a:off x="90488" y="744538"/>
            <a:ext cx="6630987" cy="3730625"/>
          </a:xfrm>
          <a:prstGeom prst="rect">
            <a:avLst/>
          </a:prstGeom>
          <a:noFill/>
          <a:ln w="12700">
            <a:solidFill>
              <a:prstClr val="black"/>
            </a:solidFill>
          </a:ln>
        </p:spPr>
        <p:txBody>
          <a:bodyPr vert="horz" lIns="90850" tIns="45425" rIns="90850" bIns="45425" rtlCol="0" anchor="ctr"/>
          <a:lstStyle/>
          <a:p>
            <a:endParaRPr lang="fr-FR"/>
          </a:p>
        </p:txBody>
      </p:sp>
      <p:sp>
        <p:nvSpPr>
          <p:cNvPr id="5" name="Espace réservé des commentaires 4"/>
          <p:cNvSpPr>
            <a:spLocks noGrp="1"/>
          </p:cNvSpPr>
          <p:nvPr>
            <p:ph type="body" sz="quarter" idx="3"/>
          </p:nvPr>
        </p:nvSpPr>
        <p:spPr>
          <a:xfrm>
            <a:off x="680878" y="4723252"/>
            <a:ext cx="5450208" cy="4473654"/>
          </a:xfrm>
          <a:prstGeom prst="rect">
            <a:avLst/>
          </a:prstGeom>
        </p:spPr>
        <p:txBody>
          <a:bodyPr vert="horz" lIns="90850" tIns="45425" rIns="90850" bIns="4542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443321"/>
            <a:ext cx="2952593" cy="497603"/>
          </a:xfrm>
          <a:prstGeom prst="rect">
            <a:avLst/>
          </a:prstGeom>
        </p:spPr>
        <p:txBody>
          <a:bodyPr vert="horz" lIns="90850" tIns="45425" rIns="90850" bIns="4542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781" y="9443321"/>
            <a:ext cx="2952593" cy="497603"/>
          </a:xfrm>
          <a:prstGeom prst="rect">
            <a:avLst/>
          </a:prstGeom>
        </p:spPr>
        <p:txBody>
          <a:bodyPr vert="horz" lIns="90850" tIns="45425" rIns="90850" bIns="45425" rtlCol="0" anchor="b"/>
          <a:lstStyle>
            <a:lvl1pPr algn="r">
              <a:defRPr sz="1200"/>
            </a:lvl1pPr>
          </a:lstStyle>
          <a:p>
            <a:fld id="{8393649C-B09F-4E81-AFCC-8DD2AEE91D90}" type="slidenum">
              <a:rPr lang="fr-FR" smtClean="0"/>
              <a:t>‹N°›</a:t>
            </a:fld>
            <a:endParaRPr lang="fr-FR"/>
          </a:p>
        </p:txBody>
      </p:sp>
    </p:spTree>
    <p:extLst>
      <p:ext uri="{BB962C8B-B14F-4D97-AF65-F5344CB8AC3E}">
        <p14:creationId xmlns:p14="http://schemas.microsoft.com/office/powerpoint/2010/main" val="2716223457"/>
      </p:ext>
    </p:extLst>
  </p:cSld>
  <p:clrMap bg1="lt1" tx1="dk1" bg2="lt2" tx2="dk2" accent1="accent1" accent2="accent2" accent3="accent3" accent4="accent4" accent5="accent5" accent6="accent6" hlink="hlink" folHlink="folHlink"/>
  <p:hf sldNum="0" hdr="0" ftr="0" dt="0"/>
  <p:notesStyle>
    <a:lvl1pPr marL="0" algn="l" defTabSz="1371569" rtl="0" eaLnBrk="1" latinLnBrk="0" hangingPunct="1">
      <a:defRPr sz="1800" kern="1200">
        <a:solidFill>
          <a:schemeClr val="tx1"/>
        </a:solidFill>
        <a:latin typeface="+mn-lt"/>
        <a:ea typeface="+mn-ea"/>
        <a:cs typeface="+mn-cs"/>
      </a:defRPr>
    </a:lvl1pPr>
    <a:lvl2pPr marL="685785" algn="l" defTabSz="1371569" rtl="0" eaLnBrk="1" latinLnBrk="0" hangingPunct="1">
      <a:defRPr sz="1800" kern="1200">
        <a:solidFill>
          <a:schemeClr val="tx1"/>
        </a:solidFill>
        <a:latin typeface="+mn-lt"/>
        <a:ea typeface="+mn-ea"/>
        <a:cs typeface="+mn-cs"/>
      </a:defRPr>
    </a:lvl2pPr>
    <a:lvl3pPr marL="1371569" algn="l" defTabSz="1371569" rtl="0" eaLnBrk="1" latinLnBrk="0" hangingPunct="1">
      <a:defRPr sz="1800" kern="1200">
        <a:solidFill>
          <a:schemeClr val="tx1"/>
        </a:solidFill>
        <a:latin typeface="+mn-lt"/>
        <a:ea typeface="+mn-ea"/>
        <a:cs typeface="+mn-cs"/>
      </a:defRPr>
    </a:lvl3pPr>
    <a:lvl4pPr marL="2057354" algn="l" defTabSz="1371569" rtl="0" eaLnBrk="1" latinLnBrk="0" hangingPunct="1">
      <a:defRPr sz="1800" kern="1200">
        <a:solidFill>
          <a:schemeClr val="tx1"/>
        </a:solidFill>
        <a:latin typeface="+mn-lt"/>
        <a:ea typeface="+mn-ea"/>
        <a:cs typeface="+mn-cs"/>
      </a:defRPr>
    </a:lvl4pPr>
    <a:lvl5pPr marL="2743139" algn="l" defTabSz="1371569" rtl="0" eaLnBrk="1" latinLnBrk="0" hangingPunct="1">
      <a:defRPr sz="1800" kern="1200">
        <a:solidFill>
          <a:schemeClr val="tx1"/>
        </a:solidFill>
        <a:latin typeface="+mn-lt"/>
        <a:ea typeface="+mn-ea"/>
        <a:cs typeface="+mn-cs"/>
      </a:defRPr>
    </a:lvl5pPr>
    <a:lvl6pPr marL="3428925" algn="l" defTabSz="1371569" rtl="0" eaLnBrk="1" latinLnBrk="0" hangingPunct="1">
      <a:defRPr sz="1800" kern="1200">
        <a:solidFill>
          <a:schemeClr val="tx1"/>
        </a:solidFill>
        <a:latin typeface="+mn-lt"/>
        <a:ea typeface="+mn-ea"/>
        <a:cs typeface="+mn-cs"/>
      </a:defRPr>
    </a:lvl6pPr>
    <a:lvl7pPr marL="4114709" algn="l" defTabSz="1371569" rtl="0" eaLnBrk="1" latinLnBrk="0" hangingPunct="1">
      <a:defRPr sz="1800" kern="1200">
        <a:solidFill>
          <a:schemeClr val="tx1"/>
        </a:solidFill>
        <a:latin typeface="+mn-lt"/>
        <a:ea typeface="+mn-ea"/>
        <a:cs typeface="+mn-cs"/>
      </a:defRPr>
    </a:lvl7pPr>
    <a:lvl8pPr marL="4800494" algn="l" defTabSz="1371569" rtl="0" eaLnBrk="1" latinLnBrk="0" hangingPunct="1">
      <a:defRPr sz="1800" kern="1200">
        <a:solidFill>
          <a:schemeClr val="tx1"/>
        </a:solidFill>
        <a:latin typeface="+mn-lt"/>
        <a:ea typeface="+mn-ea"/>
        <a:cs typeface="+mn-cs"/>
      </a:defRPr>
    </a:lvl8pPr>
    <a:lvl9pPr marL="5486279" algn="l" defTabSz="1371569"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86398" y="2483159"/>
            <a:ext cx="13718382" cy="3582506"/>
          </a:xfrm>
        </p:spPr>
        <p:txBody>
          <a:bodyPr anchor="b"/>
          <a:lstStyle>
            <a:lvl1pPr algn="ctr">
              <a:defRPr sz="9000"/>
            </a:lvl1pPr>
          </a:lstStyle>
          <a:p>
            <a:r>
              <a:rPr lang="fr-FR"/>
              <a:t>Modifiez le style du titre</a:t>
            </a:r>
          </a:p>
        </p:txBody>
      </p:sp>
      <p:sp>
        <p:nvSpPr>
          <p:cNvPr id="3" name="Sous-titre 2"/>
          <p:cNvSpPr>
            <a:spLocks noGrp="1"/>
          </p:cNvSpPr>
          <p:nvPr>
            <p:ph type="subTitle" idx="1"/>
          </p:nvPr>
        </p:nvSpPr>
        <p:spPr>
          <a:xfrm>
            <a:off x="2286398" y="6233959"/>
            <a:ext cx="13718382" cy="2484410"/>
          </a:xfrm>
        </p:spPr>
        <p:txBody>
          <a:bodyPr/>
          <a:lstStyle>
            <a:lvl1pPr marL="0" indent="0" algn="ctr">
              <a:buNone/>
              <a:defRPr sz="3600"/>
            </a:lvl1pPr>
            <a:lvl2pPr marL="685785" indent="0" algn="ctr">
              <a:buNone/>
              <a:defRPr sz="3000"/>
            </a:lvl2pPr>
            <a:lvl3pPr marL="1371569" indent="0" algn="ctr">
              <a:buNone/>
              <a:defRPr sz="2700"/>
            </a:lvl3pPr>
            <a:lvl4pPr marL="2057354" indent="0" algn="ctr">
              <a:buNone/>
              <a:defRPr sz="2400"/>
            </a:lvl4pPr>
            <a:lvl5pPr marL="2743139" indent="0" algn="ctr">
              <a:buNone/>
              <a:defRPr sz="2400"/>
            </a:lvl5pPr>
            <a:lvl6pPr marL="3428925" indent="0" algn="ctr">
              <a:buNone/>
              <a:defRPr sz="2400"/>
            </a:lvl6pPr>
            <a:lvl7pPr marL="4114709" indent="0" algn="ctr">
              <a:buNone/>
              <a:defRPr sz="2400"/>
            </a:lvl7pPr>
            <a:lvl8pPr marL="4800494" indent="0" algn="ctr">
              <a:buNone/>
              <a:defRPr sz="2400"/>
            </a:lvl8pPr>
            <a:lvl9pPr marL="5486279" indent="0" algn="ctr">
              <a:buNone/>
              <a:defRPr sz="2400"/>
            </a:lvl9pPr>
          </a:lstStyle>
          <a:p>
            <a:r>
              <a:rPr lang="fr-FR"/>
              <a:t>Modifiez le style des sous-titres du masque</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7563" y="360597"/>
            <a:ext cx="2016050" cy="2016322"/>
          </a:xfrm>
          <a:prstGeom prst="rect">
            <a:avLst/>
          </a:prstGeom>
        </p:spPr>
      </p:pic>
    </p:spTree>
    <p:extLst>
      <p:ext uri="{BB962C8B-B14F-4D97-AF65-F5344CB8AC3E}">
        <p14:creationId xmlns:p14="http://schemas.microsoft.com/office/powerpoint/2010/main" val="148327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F730D2-D432-46E9-B34A-DC9E17A27958}" type="datetimeFigureOut">
              <a:rPr lang="fr-FR" smtClean="0"/>
              <a:t>02/11/2018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050830-D472-44F9-842F-5AA0889ADEDA}" type="slidenum">
              <a:rPr lang="fr-FR" smtClean="0"/>
              <a:t>‹N°›</a:t>
            </a:fld>
            <a:endParaRPr lang="fr-FR"/>
          </a:p>
        </p:txBody>
      </p:sp>
    </p:spTree>
    <p:extLst>
      <p:ext uri="{BB962C8B-B14F-4D97-AF65-F5344CB8AC3E}">
        <p14:creationId xmlns:p14="http://schemas.microsoft.com/office/powerpoint/2010/main" val="428566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3089623" y="547856"/>
            <a:ext cx="3944034" cy="872044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257519" y="547856"/>
            <a:ext cx="11603464" cy="872044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F730D2-D432-46E9-B34A-DC9E17A27958}" type="datetimeFigureOut">
              <a:rPr lang="fr-FR" smtClean="0"/>
              <a:t>02/11/2018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050830-D472-44F9-842F-5AA0889ADEDA}" type="slidenum">
              <a:rPr lang="fr-FR" smtClean="0"/>
              <a:t>‹N°›</a:t>
            </a:fld>
            <a:endParaRPr lang="fr-FR"/>
          </a:p>
        </p:txBody>
      </p:sp>
    </p:spTree>
    <p:extLst>
      <p:ext uri="{BB962C8B-B14F-4D97-AF65-F5344CB8AC3E}">
        <p14:creationId xmlns:p14="http://schemas.microsoft.com/office/powerpoint/2010/main" val="213828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57519" y="547859"/>
            <a:ext cx="15776139" cy="447237"/>
          </a:xfrm>
        </p:spPr>
        <p:txBody>
          <a:bodyPr>
            <a:normAutofit/>
          </a:bodyPr>
          <a:lstStyle>
            <a:lvl1pPr algn="r">
              <a:defRPr sz="2400" b="1"/>
            </a:lvl1pPr>
          </a:lstStyle>
          <a:p>
            <a:r>
              <a:rPr lang="fr-FR"/>
              <a:t>Modifiez le style du titre</a:t>
            </a:r>
          </a:p>
        </p:txBody>
      </p:sp>
      <p:sp>
        <p:nvSpPr>
          <p:cNvPr id="3" name="Espace réservé du contenu 2"/>
          <p:cNvSpPr>
            <a:spLocks noGrp="1"/>
          </p:cNvSpPr>
          <p:nvPr>
            <p:ph idx="1"/>
          </p:nvPr>
        </p:nvSpPr>
        <p:spPr>
          <a:xfrm>
            <a:off x="1257519" y="1462487"/>
            <a:ext cx="15776139" cy="78058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8" name="Connecteur droit 7"/>
          <p:cNvCxnSpPr/>
          <p:nvPr userDrawn="1"/>
        </p:nvCxnSpPr>
        <p:spPr>
          <a:xfrm>
            <a:off x="1257519" y="995094"/>
            <a:ext cx="15776139" cy="15078"/>
          </a:xfrm>
          <a:prstGeom prst="line">
            <a:avLst/>
          </a:prstGeom>
          <a:ln w="19050">
            <a:solidFill>
              <a:srgbClr val="948A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18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47992" y="2565400"/>
            <a:ext cx="15776139" cy="4280427"/>
          </a:xfrm>
        </p:spPr>
        <p:txBody>
          <a:bodyPr anchor="b"/>
          <a:lstStyle>
            <a:lvl1pPr>
              <a:defRPr sz="9000"/>
            </a:lvl1pPr>
          </a:lstStyle>
          <a:p>
            <a:r>
              <a:rPr lang="fr-FR"/>
              <a:t>Modifiez le style du titre</a:t>
            </a:r>
          </a:p>
        </p:txBody>
      </p:sp>
      <p:sp>
        <p:nvSpPr>
          <p:cNvPr id="3" name="Espace réservé du texte 2"/>
          <p:cNvSpPr>
            <a:spLocks noGrp="1"/>
          </p:cNvSpPr>
          <p:nvPr>
            <p:ph type="body" idx="1"/>
          </p:nvPr>
        </p:nvSpPr>
        <p:spPr>
          <a:xfrm>
            <a:off x="1247992" y="6886321"/>
            <a:ext cx="15776139" cy="2250975"/>
          </a:xfrm>
        </p:spPr>
        <p:txBody>
          <a:bodyPr/>
          <a:lstStyle>
            <a:lvl1pPr marL="0" indent="0">
              <a:buNone/>
              <a:defRPr sz="3600">
                <a:solidFill>
                  <a:schemeClr val="tx1">
                    <a:tint val="75000"/>
                  </a:schemeClr>
                </a:solidFill>
              </a:defRPr>
            </a:lvl1pPr>
            <a:lvl2pPr marL="685785" indent="0">
              <a:buNone/>
              <a:defRPr sz="3000">
                <a:solidFill>
                  <a:schemeClr val="tx1">
                    <a:tint val="75000"/>
                  </a:schemeClr>
                </a:solidFill>
              </a:defRPr>
            </a:lvl2pPr>
            <a:lvl3pPr marL="1371569" indent="0">
              <a:buNone/>
              <a:defRPr sz="2700">
                <a:solidFill>
                  <a:schemeClr val="tx1">
                    <a:tint val="75000"/>
                  </a:schemeClr>
                </a:solidFill>
              </a:defRPr>
            </a:lvl3pPr>
            <a:lvl4pPr marL="2057354" indent="0">
              <a:buNone/>
              <a:defRPr sz="2400">
                <a:solidFill>
                  <a:schemeClr val="tx1">
                    <a:tint val="75000"/>
                  </a:schemeClr>
                </a:solidFill>
              </a:defRPr>
            </a:lvl4pPr>
            <a:lvl5pPr marL="2743139" indent="0">
              <a:buNone/>
              <a:defRPr sz="2400">
                <a:solidFill>
                  <a:schemeClr val="tx1">
                    <a:tint val="75000"/>
                  </a:schemeClr>
                </a:solidFill>
              </a:defRPr>
            </a:lvl5pPr>
            <a:lvl6pPr marL="3428925" indent="0">
              <a:buNone/>
              <a:defRPr sz="2400">
                <a:solidFill>
                  <a:schemeClr val="tx1">
                    <a:tint val="75000"/>
                  </a:schemeClr>
                </a:solidFill>
              </a:defRPr>
            </a:lvl6pPr>
            <a:lvl7pPr marL="4114709" indent="0">
              <a:buNone/>
              <a:defRPr sz="2400">
                <a:solidFill>
                  <a:schemeClr val="tx1">
                    <a:tint val="75000"/>
                  </a:schemeClr>
                </a:solidFill>
              </a:defRPr>
            </a:lvl7pPr>
            <a:lvl8pPr marL="4800494" indent="0">
              <a:buNone/>
              <a:defRPr sz="2400">
                <a:solidFill>
                  <a:schemeClr val="tx1">
                    <a:tint val="75000"/>
                  </a:schemeClr>
                </a:solidFill>
              </a:defRPr>
            </a:lvl8pPr>
            <a:lvl9pPr marL="5486279" indent="0">
              <a:buNone/>
              <a:defRPr sz="2400">
                <a:solidFill>
                  <a:schemeClr val="tx1">
                    <a:tint val="75000"/>
                  </a:schemeClr>
                </a:solidFill>
              </a:defRPr>
            </a:lvl9pPr>
          </a:lstStyle>
          <a:p>
            <a:pPr lvl="0"/>
            <a:r>
              <a:rPr lang="fr-FR"/>
              <a:t>Modifiez les styles du texte du masque</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7993" y="376929"/>
            <a:ext cx="1626860" cy="1627079"/>
          </a:xfrm>
          <a:prstGeom prst="rect">
            <a:avLst/>
          </a:prstGeom>
        </p:spPr>
      </p:pic>
    </p:spTree>
    <p:extLst>
      <p:ext uri="{BB962C8B-B14F-4D97-AF65-F5344CB8AC3E}">
        <p14:creationId xmlns:p14="http://schemas.microsoft.com/office/powerpoint/2010/main" val="36832743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257518" y="2739283"/>
            <a:ext cx="7773750" cy="65290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9259908" y="2739283"/>
            <a:ext cx="7773750" cy="65290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4F730D2-D432-46E9-B34A-DC9E17A27958}" type="datetimeFigureOut">
              <a:rPr lang="fr-FR" smtClean="0"/>
              <a:t>02/11/2018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050830-D472-44F9-842F-5AA0889ADEDA}" type="slidenum">
              <a:rPr lang="fr-FR" smtClean="0"/>
              <a:t>‹N°›</a:t>
            </a:fld>
            <a:endParaRPr lang="fr-FR"/>
          </a:p>
        </p:txBody>
      </p:sp>
    </p:spTree>
    <p:extLst>
      <p:ext uri="{BB962C8B-B14F-4D97-AF65-F5344CB8AC3E}">
        <p14:creationId xmlns:p14="http://schemas.microsoft.com/office/powerpoint/2010/main" val="232350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59900" y="547858"/>
            <a:ext cx="15776139" cy="1988958"/>
          </a:xfrm>
        </p:spPr>
        <p:txBody>
          <a:bodyPr/>
          <a:lstStyle/>
          <a:p>
            <a:r>
              <a:rPr lang="fr-FR"/>
              <a:t>Modifiez le style du titre</a:t>
            </a:r>
          </a:p>
        </p:txBody>
      </p:sp>
      <p:sp>
        <p:nvSpPr>
          <p:cNvPr id="3" name="Espace réservé du texte 2"/>
          <p:cNvSpPr>
            <a:spLocks noGrp="1"/>
          </p:cNvSpPr>
          <p:nvPr>
            <p:ph type="body" idx="1"/>
          </p:nvPr>
        </p:nvSpPr>
        <p:spPr>
          <a:xfrm>
            <a:off x="1259901" y="2522523"/>
            <a:ext cx="7738024" cy="1236250"/>
          </a:xfrm>
        </p:spPr>
        <p:txBody>
          <a:bodyPr anchor="b"/>
          <a:lstStyle>
            <a:lvl1pPr marL="0" indent="0">
              <a:buNone/>
              <a:defRPr sz="3600" b="1"/>
            </a:lvl1pPr>
            <a:lvl2pPr marL="685785" indent="0">
              <a:buNone/>
              <a:defRPr sz="3000" b="1"/>
            </a:lvl2pPr>
            <a:lvl3pPr marL="1371569" indent="0">
              <a:buNone/>
              <a:defRPr sz="2700" b="1"/>
            </a:lvl3pPr>
            <a:lvl4pPr marL="2057354" indent="0">
              <a:buNone/>
              <a:defRPr sz="2400" b="1"/>
            </a:lvl4pPr>
            <a:lvl5pPr marL="2743139" indent="0">
              <a:buNone/>
              <a:defRPr sz="2400" b="1"/>
            </a:lvl5pPr>
            <a:lvl6pPr marL="3428925" indent="0">
              <a:buNone/>
              <a:defRPr sz="2400" b="1"/>
            </a:lvl6pPr>
            <a:lvl7pPr marL="4114709" indent="0">
              <a:buNone/>
              <a:defRPr sz="2400" b="1"/>
            </a:lvl7pPr>
            <a:lvl8pPr marL="4800494" indent="0">
              <a:buNone/>
              <a:defRPr sz="2400" b="1"/>
            </a:lvl8pPr>
            <a:lvl9pPr marL="5486279" indent="0">
              <a:buNone/>
              <a:defRPr sz="2400" b="1"/>
            </a:lvl9pPr>
          </a:lstStyle>
          <a:p>
            <a:pPr lvl="0"/>
            <a:r>
              <a:rPr lang="fr-FR"/>
              <a:t>Modifiez les styles du texte du masque</a:t>
            </a:r>
          </a:p>
        </p:txBody>
      </p:sp>
      <p:sp>
        <p:nvSpPr>
          <p:cNvPr id="4" name="Espace réservé du contenu 3"/>
          <p:cNvSpPr>
            <a:spLocks noGrp="1"/>
          </p:cNvSpPr>
          <p:nvPr>
            <p:ph sz="half" idx="2"/>
          </p:nvPr>
        </p:nvSpPr>
        <p:spPr>
          <a:xfrm>
            <a:off x="1259901" y="3758773"/>
            <a:ext cx="7738024" cy="5528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9259909" y="2522523"/>
            <a:ext cx="7776132" cy="1236250"/>
          </a:xfrm>
        </p:spPr>
        <p:txBody>
          <a:bodyPr anchor="b"/>
          <a:lstStyle>
            <a:lvl1pPr marL="0" indent="0">
              <a:buNone/>
              <a:defRPr sz="3600" b="1"/>
            </a:lvl1pPr>
            <a:lvl2pPr marL="685785" indent="0">
              <a:buNone/>
              <a:defRPr sz="3000" b="1"/>
            </a:lvl2pPr>
            <a:lvl3pPr marL="1371569" indent="0">
              <a:buNone/>
              <a:defRPr sz="2700" b="1"/>
            </a:lvl3pPr>
            <a:lvl4pPr marL="2057354" indent="0">
              <a:buNone/>
              <a:defRPr sz="2400" b="1"/>
            </a:lvl4pPr>
            <a:lvl5pPr marL="2743139" indent="0">
              <a:buNone/>
              <a:defRPr sz="2400" b="1"/>
            </a:lvl5pPr>
            <a:lvl6pPr marL="3428925" indent="0">
              <a:buNone/>
              <a:defRPr sz="2400" b="1"/>
            </a:lvl6pPr>
            <a:lvl7pPr marL="4114709" indent="0">
              <a:buNone/>
              <a:defRPr sz="2400" b="1"/>
            </a:lvl7pPr>
            <a:lvl8pPr marL="4800494" indent="0">
              <a:buNone/>
              <a:defRPr sz="2400" b="1"/>
            </a:lvl8pPr>
            <a:lvl9pPr marL="5486279" indent="0">
              <a:buNone/>
              <a:defRPr sz="2400" b="1"/>
            </a:lvl9pPr>
          </a:lstStyle>
          <a:p>
            <a:pPr lvl="0"/>
            <a:r>
              <a:rPr lang="fr-FR"/>
              <a:t>Modifiez les styles du texte du masque</a:t>
            </a:r>
          </a:p>
        </p:txBody>
      </p:sp>
      <p:sp>
        <p:nvSpPr>
          <p:cNvPr id="6" name="Espace réservé du contenu 5"/>
          <p:cNvSpPr>
            <a:spLocks noGrp="1"/>
          </p:cNvSpPr>
          <p:nvPr>
            <p:ph sz="quarter" idx="4"/>
          </p:nvPr>
        </p:nvSpPr>
        <p:spPr>
          <a:xfrm>
            <a:off x="9259909" y="3758773"/>
            <a:ext cx="7776132" cy="5528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4F730D2-D432-46E9-B34A-DC9E17A27958}" type="datetimeFigureOut">
              <a:rPr lang="fr-FR" smtClean="0"/>
              <a:t>02/11/2018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B050830-D472-44F9-842F-5AA0889ADEDA}" type="slidenum">
              <a:rPr lang="fr-FR" smtClean="0"/>
              <a:t>‹N°›</a:t>
            </a:fld>
            <a:endParaRPr lang="fr-FR"/>
          </a:p>
        </p:txBody>
      </p:sp>
    </p:spTree>
    <p:extLst>
      <p:ext uri="{BB962C8B-B14F-4D97-AF65-F5344CB8AC3E}">
        <p14:creationId xmlns:p14="http://schemas.microsoft.com/office/powerpoint/2010/main" val="226584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4F730D2-D432-46E9-B34A-DC9E17A27958}" type="datetimeFigureOut">
              <a:rPr lang="fr-FR" smtClean="0"/>
              <a:t>02/11/2018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B050830-D472-44F9-842F-5AA0889ADEDA}" type="slidenum">
              <a:rPr lang="fr-FR" smtClean="0"/>
              <a:t>‹N°›</a:t>
            </a:fld>
            <a:endParaRPr lang="fr-FR"/>
          </a:p>
        </p:txBody>
      </p:sp>
    </p:spTree>
    <p:extLst>
      <p:ext uri="{BB962C8B-B14F-4D97-AF65-F5344CB8AC3E}">
        <p14:creationId xmlns:p14="http://schemas.microsoft.com/office/powerpoint/2010/main" val="23819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F730D2-D432-46E9-B34A-DC9E17A27958}" type="datetimeFigureOut">
              <a:rPr lang="fr-FR" smtClean="0"/>
              <a:t>02/11/2018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B050830-D472-44F9-842F-5AA0889ADEDA}" type="slidenum">
              <a:rPr lang="fr-FR" smtClean="0"/>
              <a:t>‹N°›</a:t>
            </a:fld>
            <a:endParaRPr lang="fr-FR"/>
          </a:p>
        </p:txBody>
      </p:sp>
    </p:spTree>
    <p:extLst>
      <p:ext uri="{BB962C8B-B14F-4D97-AF65-F5344CB8AC3E}">
        <p14:creationId xmlns:p14="http://schemas.microsoft.com/office/powerpoint/2010/main" val="105523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59901" y="686012"/>
            <a:ext cx="5899380" cy="2401042"/>
          </a:xfrm>
        </p:spPr>
        <p:txBody>
          <a:bodyPr anchor="b"/>
          <a:lstStyle>
            <a:lvl1pPr>
              <a:defRPr sz="4800"/>
            </a:lvl1pPr>
          </a:lstStyle>
          <a:p>
            <a:r>
              <a:rPr lang="fr-FR"/>
              <a:t>Modifiez le style du titre</a:t>
            </a:r>
          </a:p>
        </p:txBody>
      </p:sp>
      <p:sp>
        <p:nvSpPr>
          <p:cNvPr id="3" name="Espace réservé du contenu 2"/>
          <p:cNvSpPr>
            <a:spLocks noGrp="1"/>
          </p:cNvSpPr>
          <p:nvPr>
            <p:ph idx="1"/>
          </p:nvPr>
        </p:nvSpPr>
        <p:spPr>
          <a:xfrm>
            <a:off x="7776132" y="1481595"/>
            <a:ext cx="9259907" cy="7312694"/>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259901" y="3087053"/>
            <a:ext cx="5899380" cy="5719147"/>
          </a:xfrm>
        </p:spPr>
        <p:txBody>
          <a:bodyPr/>
          <a:lstStyle>
            <a:lvl1pPr marL="0" indent="0">
              <a:buNone/>
              <a:defRPr sz="2400"/>
            </a:lvl1pPr>
            <a:lvl2pPr marL="685785" indent="0">
              <a:buNone/>
              <a:defRPr sz="2100"/>
            </a:lvl2pPr>
            <a:lvl3pPr marL="1371569" indent="0">
              <a:buNone/>
              <a:defRPr sz="1800"/>
            </a:lvl3pPr>
            <a:lvl4pPr marL="2057354" indent="0">
              <a:buNone/>
              <a:defRPr sz="1500"/>
            </a:lvl4pPr>
            <a:lvl5pPr marL="2743139" indent="0">
              <a:buNone/>
              <a:defRPr sz="1500"/>
            </a:lvl5pPr>
            <a:lvl6pPr marL="3428925" indent="0">
              <a:buNone/>
              <a:defRPr sz="1500"/>
            </a:lvl6pPr>
            <a:lvl7pPr marL="4114709" indent="0">
              <a:buNone/>
              <a:defRPr sz="1500"/>
            </a:lvl7pPr>
            <a:lvl8pPr marL="4800494" indent="0">
              <a:buNone/>
              <a:defRPr sz="1500"/>
            </a:lvl8pPr>
            <a:lvl9pPr marL="5486279" indent="0">
              <a:buNone/>
              <a:defRPr sz="15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4F730D2-D432-46E9-B34A-DC9E17A27958}" type="datetimeFigureOut">
              <a:rPr lang="fr-FR" smtClean="0"/>
              <a:t>02/11/2018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050830-D472-44F9-842F-5AA0889ADEDA}" type="slidenum">
              <a:rPr lang="fr-FR" smtClean="0"/>
              <a:t>‹N°›</a:t>
            </a:fld>
            <a:endParaRPr lang="fr-FR"/>
          </a:p>
        </p:txBody>
      </p:sp>
    </p:spTree>
    <p:extLst>
      <p:ext uri="{BB962C8B-B14F-4D97-AF65-F5344CB8AC3E}">
        <p14:creationId xmlns:p14="http://schemas.microsoft.com/office/powerpoint/2010/main" val="331727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59901" y="686012"/>
            <a:ext cx="5899380" cy="2401042"/>
          </a:xfrm>
        </p:spPr>
        <p:txBody>
          <a:bodyPr anchor="b"/>
          <a:lstStyle>
            <a:lvl1pPr>
              <a:defRPr sz="4800"/>
            </a:lvl1pPr>
          </a:lstStyle>
          <a:p>
            <a:r>
              <a:rPr lang="fr-FR"/>
              <a:t>Modifiez le style du titre</a:t>
            </a:r>
          </a:p>
        </p:txBody>
      </p:sp>
      <p:sp>
        <p:nvSpPr>
          <p:cNvPr id="3" name="Espace réservé pour une image  2"/>
          <p:cNvSpPr>
            <a:spLocks noGrp="1"/>
          </p:cNvSpPr>
          <p:nvPr>
            <p:ph type="pic" idx="1"/>
          </p:nvPr>
        </p:nvSpPr>
        <p:spPr>
          <a:xfrm>
            <a:off x="7776132" y="1481595"/>
            <a:ext cx="9259907" cy="7312694"/>
          </a:xfrm>
        </p:spPr>
        <p:txBody>
          <a:bodyPr/>
          <a:lstStyle>
            <a:lvl1pPr marL="0" indent="0">
              <a:buNone/>
              <a:defRPr sz="4800"/>
            </a:lvl1pPr>
            <a:lvl2pPr marL="685785" indent="0">
              <a:buNone/>
              <a:defRPr sz="4200"/>
            </a:lvl2pPr>
            <a:lvl3pPr marL="1371569" indent="0">
              <a:buNone/>
              <a:defRPr sz="3600"/>
            </a:lvl3pPr>
            <a:lvl4pPr marL="2057354" indent="0">
              <a:buNone/>
              <a:defRPr sz="3000"/>
            </a:lvl4pPr>
            <a:lvl5pPr marL="2743139" indent="0">
              <a:buNone/>
              <a:defRPr sz="3000"/>
            </a:lvl5pPr>
            <a:lvl6pPr marL="3428925" indent="0">
              <a:buNone/>
              <a:defRPr sz="3000"/>
            </a:lvl6pPr>
            <a:lvl7pPr marL="4114709" indent="0">
              <a:buNone/>
              <a:defRPr sz="3000"/>
            </a:lvl7pPr>
            <a:lvl8pPr marL="4800494" indent="0">
              <a:buNone/>
              <a:defRPr sz="3000"/>
            </a:lvl8pPr>
            <a:lvl9pPr marL="5486279" indent="0">
              <a:buNone/>
              <a:defRPr sz="3000"/>
            </a:lvl9pPr>
          </a:lstStyle>
          <a:p>
            <a:endParaRPr lang="fr-FR"/>
          </a:p>
        </p:txBody>
      </p:sp>
      <p:sp>
        <p:nvSpPr>
          <p:cNvPr id="4" name="Espace réservé du texte 3"/>
          <p:cNvSpPr>
            <a:spLocks noGrp="1"/>
          </p:cNvSpPr>
          <p:nvPr>
            <p:ph type="body" sz="half" idx="2"/>
          </p:nvPr>
        </p:nvSpPr>
        <p:spPr>
          <a:xfrm>
            <a:off x="1259901" y="3087053"/>
            <a:ext cx="5899380" cy="5719147"/>
          </a:xfrm>
        </p:spPr>
        <p:txBody>
          <a:bodyPr/>
          <a:lstStyle>
            <a:lvl1pPr marL="0" indent="0">
              <a:buNone/>
              <a:defRPr sz="2400"/>
            </a:lvl1pPr>
            <a:lvl2pPr marL="685785" indent="0">
              <a:buNone/>
              <a:defRPr sz="2100"/>
            </a:lvl2pPr>
            <a:lvl3pPr marL="1371569" indent="0">
              <a:buNone/>
              <a:defRPr sz="1800"/>
            </a:lvl3pPr>
            <a:lvl4pPr marL="2057354" indent="0">
              <a:buNone/>
              <a:defRPr sz="1500"/>
            </a:lvl4pPr>
            <a:lvl5pPr marL="2743139" indent="0">
              <a:buNone/>
              <a:defRPr sz="1500"/>
            </a:lvl5pPr>
            <a:lvl6pPr marL="3428925" indent="0">
              <a:buNone/>
              <a:defRPr sz="1500"/>
            </a:lvl6pPr>
            <a:lvl7pPr marL="4114709" indent="0">
              <a:buNone/>
              <a:defRPr sz="1500"/>
            </a:lvl7pPr>
            <a:lvl8pPr marL="4800494" indent="0">
              <a:buNone/>
              <a:defRPr sz="1500"/>
            </a:lvl8pPr>
            <a:lvl9pPr marL="5486279" indent="0">
              <a:buNone/>
              <a:defRPr sz="15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4F730D2-D432-46E9-B34A-DC9E17A27958}" type="datetimeFigureOut">
              <a:rPr lang="fr-FR" smtClean="0"/>
              <a:t>02/11/2018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050830-D472-44F9-842F-5AA0889ADEDA}" type="slidenum">
              <a:rPr lang="fr-FR" smtClean="0"/>
              <a:t>‹N°›</a:t>
            </a:fld>
            <a:endParaRPr lang="fr-FR"/>
          </a:p>
        </p:txBody>
      </p:sp>
    </p:spTree>
    <p:extLst>
      <p:ext uri="{BB962C8B-B14F-4D97-AF65-F5344CB8AC3E}">
        <p14:creationId xmlns:p14="http://schemas.microsoft.com/office/powerpoint/2010/main" val="152368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57519" y="547858"/>
            <a:ext cx="15776139" cy="1988958"/>
          </a:xfrm>
          <a:prstGeom prst="rect">
            <a:avLst/>
          </a:prstGeom>
        </p:spPr>
        <p:txBody>
          <a:bodyPr vert="horz" lIns="137157" tIns="68579" rIns="137157" bIns="68579" rtlCol="0" anchor="ctr">
            <a:normAutofit/>
          </a:bodyPr>
          <a:lstStyle/>
          <a:p>
            <a:r>
              <a:rPr lang="fr-FR"/>
              <a:t>Modifiez le style du titre</a:t>
            </a:r>
          </a:p>
        </p:txBody>
      </p:sp>
      <p:sp>
        <p:nvSpPr>
          <p:cNvPr id="3" name="Espace réservé du texte 2"/>
          <p:cNvSpPr>
            <a:spLocks noGrp="1"/>
          </p:cNvSpPr>
          <p:nvPr>
            <p:ph type="body" idx="1"/>
          </p:nvPr>
        </p:nvSpPr>
        <p:spPr>
          <a:xfrm>
            <a:off x="1257519" y="2739283"/>
            <a:ext cx="15776139" cy="6529022"/>
          </a:xfrm>
          <a:prstGeom prst="rect">
            <a:avLst/>
          </a:prstGeom>
        </p:spPr>
        <p:txBody>
          <a:bodyPr vert="horz" lIns="137157" tIns="68579" rIns="137157" bIns="68579"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1257519" y="9537469"/>
            <a:ext cx="4115514" cy="547857"/>
          </a:xfrm>
          <a:prstGeom prst="rect">
            <a:avLst/>
          </a:prstGeom>
        </p:spPr>
        <p:txBody>
          <a:bodyPr vert="horz" lIns="137157" tIns="68579" rIns="137157" bIns="68579" rtlCol="0" anchor="ctr"/>
          <a:lstStyle>
            <a:lvl1pPr algn="l">
              <a:defRPr sz="1800">
                <a:solidFill>
                  <a:schemeClr val="tx1">
                    <a:tint val="75000"/>
                  </a:schemeClr>
                </a:solidFill>
              </a:defRPr>
            </a:lvl1pPr>
          </a:lstStyle>
          <a:p>
            <a:fld id="{64F730D2-D432-46E9-B34A-DC9E17A27958}" type="datetimeFigureOut">
              <a:rPr lang="fr-FR" smtClean="0"/>
              <a:t>02/11/2018</a:t>
            </a:fld>
            <a:endParaRPr lang="fr-FR"/>
          </a:p>
        </p:txBody>
      </p:sp>
      <p:sp>
        <p:nvSpPr>
          <p:cNvPr id="5" name="Espace réservé du pied de page 4"/>
          <p:cNvSpPr>
            <a:spLocks noGrp="1"/>
          </p:cNvSpPr>
          <p:nvPr>
            <p:ph type="ftr" sz="quarter" idx="3"/>
          </p:nvPr>
        </p:nvSpPr>
        <p:spPr>
          <a:xfrm>
            <a:off x="6058953" y="9537469"/>
            <a:ext cx="6173271" cy="547857"/>
          </a:xfrm>
          <a:prstGeom prst="rect">
            <a:avLst/>
          </a:prstGeom>
        </p:spPr>
        <p:txBody>
          <a:bodyPr vert="horz" lIns="137157" tIns="68579" rIns="137157" bIns="68579" rtlCol="0" anchor="ctr"/>
          <a:lstStyle>
            <a:lvl1pPr algn="ctr">
              <a:defRPr sz="18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2918144" y="9537469"/>
            <a:ext cx="4115514" cy="547857"/>
          </a:xfrm>
          <a:prstGeom prst="rect">
            <a:avLst/>
          </a:prstGeom>
        </p:spPr>
        <p:txBody>
          <a:bodyPr vert="horz" lIns="137157" tIns="68579" rIns="137157" bIns="68579" rtlCol="0" anchor="ctr"/>
          <a:lstStyle>
            <a:lvl1pPr algn="r">
              <a:defRPr sz="1800">
                <a:solidFill>
                  <a:schemeClr val="tx1">
                    <a:tint val="75000"/>
                  </a:schemeClr>
                </a:solidFill>
              </a:defRPr>
            </a:lvl1pPr>
          </a:lstStyle>
          <a:p>
            <a:fld id="{2B050830-D472-44F9-842F-5AA0889ADEDA}" type="slidenum">
              <a:rPr lang="fr-FR" smtClean="0"/>
              <a:t>‹N°›</a:t>
            </a:fld>
            <a:endParaRPr lang="fr-FR"/>
          </a:p>
        </p:txBody>
      </p:sp>
    </p:spTree>
    <p:extLst>
      <p:ext uri="{BB962C8B-B14F-4D97-AF65-F5344CB8AC3E}">
        <p14:creationId xmlns:p14="http://schemas.microsoft.com/office/powerpoint/2010/main" val="1109911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715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3" indent="-342893" algn="l" defTabSz="13715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8" indent="-342893" algn="l" defTabSz="13715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462" indent="-342893" algn="l" defTabSz="13715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247" indent="-342893" algn="l" defTabSz="13715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032" indent="-342893" algn="l" defTabSz="13715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816" indent="-342893" algn="l" defTabSz="13715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601" indent="-342893" algn="l" defTabSz="13715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86" indent="-342893" algn="l" defTabSz="13715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71" indent="-342893" algn="l" defTabSz="13715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fr-FR"/>
      </a:defPPr>
      <a:lvl1pPr marL="0" algn="l" defTabSz="1371569" rtl="0" eaLnBrk="1" latinLnBrk="0" hangingPunct="1">
        <a:defRPr sz="2700" kern="1200">
          <a:solidFill>
            <a:schemeClr val="tx1"/>
          </a:solidFill>
          <a:latin typeface="+mn-lt"/>
          <a:ea typeface="+mn-ea"/>
          <a:cs typeface="+mn-cs"/>
        </a:defRPr>
      </a:lvl1pPr>
      <a:lvl2pPr marL="685785" algn="l" defTabSz="1371569" rtl="0" eaLnBrk="1" latinLnBrk="0" hangingPunct="1">
        <a:defRPr sz="2700" kern="1200">
          <a:solidFill>
            <a:schemeClr val="tx1"/>
          </a:solidFill>
          <a:latin typeface="+mn-lt"/>
          <a:ea typeface="+mn-ea"/>
          <a:cs typeface="+mn-cs"/>
        </a:defRPr>
      </a:lvl2pPr>
      <a:lvl3pPr marL="1371569" algn="l" defTabSz="1371569" rtl="0" eaLnBrk="1" latinLnBrk="0" hangingPunct="1">
        <a:defRPr sz="2700" kern="1200">
          <a:solidFill>
            <a:schemeClr val="tx1"/>
          </a:solidFill>
          <a:latin typeface="+mn-lt"/>
          <a:ea typeface="+mn-ea"/>
          <a:cs typeface="+mn-cs"/>
        </a:defRPr>
      </a:lvl3pPr>
      <a:lvl4pPr marL="2057354" algn="l" defTabSz="1371569" rtl="0" eaLnBrk="1" latinLnBrk="0" hangingPunct="1">
        <a:defRPr sz="2700" kern="1200">
          <a:solidFill>
            <a:schemeClr val="tx1"/>
          </a:solidFill>
          <a:latin typeface="+mn-lt"/>
          <a:ea typeface="+mn-ea"/>
          <a:cs typeface="+mn-cs"/>
        </a:defRPr>
      </a:lvl4pPr>
      <a:lvl5pPr marL="2743139" algn="l" defTabSz="1371569" rtl="0" eaLnBrk="1" latinLnBrk="0" hangingPunct="1">
        <a:defRPr sz="2700" kern="1200">
          <a:solidFill>
            <a:schemeClr val="tx1"/>
          </a:solidFill>
          <a:latin typeface="+mn-lt"/>
          <a:ea typeface="+mn-ea"/>
          <a:cs typeface="+mn-cs"/>
        </a:defRPr>
      </a:lvl5pPr>
      <a:lvl6pPr marL="3428925" algn="l" defTabSz="1371569" rtl="0" eaLnBrk="1" latinLnBrk="0" hangingPunct="1">
        <a:defRPr sz="2700" kern="1200">
          <a:solidFill>
            <a:schemeClr val="tx1"/>
          </a:solidFill>
          <a:latin typeface="+mn-lt"/>
          <a:ea typeface="+mn-ea"/>
          <a:cs typeface="+mn-cs"/>
        </a:defRPr>
      </a:lvl6pPr>
      <a:lvl7pPr marL="4114709" algn="l" defTabSz="1371569" rtl="0" eaLnBrk="1" latinLnBrk="0" hangingPunct="1">
        <a:defRPr sz="2700" kern="1200">
          <a:solidFill>
            <a:schemeClr val="tx1"/>
          </a:solidFill>
          <a:latin typeface="+mn-lt"/>
          <a:ea typeface="+mn-ea"/>
          <a:cs typeface="+mn-cs"/>
        </a:defRPr>
      </a:lvl7pPr>
      <a:lvl8pPr marL="4800494" algn="l" defTabSz="1371569" rtl="0" eaLnBrk="1" latinLnBrk="0" hangingPunct="1">
        <a:defRPr sz="2700" kern="1200">
          <a:solidFill>
            <a:schemeClr val="tx1"/>
          </a:solidFill>
          <a:latin typeface="+mn-lt"/>
          <a:ea typeface="+mn-ea"/>
          <a:cs typeface="+mn-cs"/>
        </a:defRPr>
      </a:lvl8pPr>
      <a:lvl9pPr marL="5486279" algn="l" defTabSz="13715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4393585" y="723217"/>
            <a:ext cx="9504004" cy="4320000"/>
            <a:chOff x="3315492" y="723217"/>
            <a:chExt cx="9504004" cy="432000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5492" y="723217"/>
              <a:ext cx="4320000" cy="4320000"/>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9496" y="723217"/>
              <a:ext cx="4320000" cy="4320000"/>
            </a:xfrm>
            <a:prstGeom prst="rect">
              <a:avLst/>
            </a:prstGeom>
          </p:spPr>
        </p:pic>
      </p:grpSp>
      <p:sp>
        <p:nvSpPr>
          <p:cNvPr id="5" name="ZoneTexte 4"/>
          <p:cNvSpPr txBox="1"/>
          <p:nvPr/>
        </p:nvSpPr>
        <p:spPr>
          <a:xfrm>
            <a:off x="1587" y="5366241"/>
            <a:ext cx="18288000" cy="2369880"/>
          </a:xfrm>
          <a:prstGeom prst="rect">
            <a:avLst/>
          </a:prstGeom>
          <a:noFill/>
        </p:spPr>
        <p:txBody>
          <a:bodyPr wrap="square" rtlCol="0">
            <a:spAutoFit/>
          </a:bodyPr>
          <a:lstStyle/>
          <a:p>
            <a:pPr algn="ctr"/>
            <a:r>
              <a:rPr lang="fr-FR" sz="8800" dirty="0" smtClean="0">
                <a:latin typeface="Gill Sans MT" panose="020B0502020104020203" pitchFamily="34" charset="0"/>
              </a:rPr>
              <a:t>Jeunes Chefs Rôtisseurs </a:t>
            </a:r>
            <a:r>
              <a:rPr lang="fr-FR" sz="8800" dirty="0" err="1" smtClean="0">
                <a:latin typeface="Gill Sans MT" panose="020B0502020104020203" pitchFamily="34" charset="0"/>
              </a:rPr>
              <a:t>Competition</a:t>
            </a:r>
            <a:endParaRPr lang="fr-FR" sz="8800" dirty="0" smtClean="0">
              <a:latin typeface="Gill Sans MT" panose="020B0502020104020203" pitchFamily="34" charset="0"/>
            </a:endParaRPr>
          </a:p>
          <a:p>
            <a:pPr algn="ctr"/>
            <a:r>
              <a:rPr lang="fr-FR" sz="6000" dirty="0"/>
              <a:t>Guideline for </a:t>
            </a:r>
            <a:r>
              <a:rPr lang="fr-FR" sz="6000" dirty="0" err="1"/>
              <a:t>staging</a:t>
            </a:r>
            <a:r>
              <a:rPr lang="fr-FR" sz="6000" dirty="0"/>
              <a:t> a </a:t>
            </a:r>
            <a:r>
              <a:rPr lang="fr-FR" sz="6000" dirty="0" err="1" smtClean="0"/>
              <a:t>competition</a:t>
            </a:r>
            <a:endParaRPr lang="fr-FR" sz="6000" dirty="0"/>
          </a:p>
        </p:txBody>
      </p:sp>
      <p:sp>
        <p:nvSpPr>
          <p:cNvPr id="6" name="ZoneTexte 5"/>
          <p:cNvSpPr txBox="1"/>
          <p:nvPr/>
        </p:nvSpPr>
        <p:spPr>
          <a:xfrm>
            <a:off x="5148914" y="8379001"/>
            <a:ext cx="7993345" cy="707886"/>
          </a:xfrm>
          <a:prstGeom prst="rect">
            <a:avLst/>
          </a:prstGeom>
          <a:noFill/>
        </p:spPr>
        <p:txBody>
          <a:bodyPr wrap="square" rtlCol="0">
            <a:spAutoFit/>
          </a:bodyPr>
          <a:lstStyle/>
          <a:p>
            <a:pPr algn="ctr"/>
            <a:r>
              <a:rPr lang="fr-FR" sz="4000" dirty="0" err="1" smtClean="0">
                <a:latin typeface="Gill Sans MT" panose="020B0502020104020203" pitchFamily="34" charset="0"/>
              </a:rPr>
              <a:t>November</a:t>
            </a:r>
            <a:r>
              <a:rPr lang="fr-FR" sz="4000" dirty="0" smtClean="0">
                <a:latin typeface="Gill Sans MT" panose="020B0502020104020203" pitchFamily="34" charset="0"/>
              </a:rPr>
              <a:t> 2018</a:t>
            </a:r>
            <a:endParaRPr lang="fr-FR" sz="4000" dirty="0">
              <a:latin typeface="Gill Sans MT" panose="020B0502020104020203" pitchFamily="34" charset="0"/>
            </a:endParaRPr>
          </a:p>
        </p:txBody>
      </p:sp>
    </p:spTree>
    <p:extLst>
      <p:ext uri="{BB962C8B-B14F-4D97-AF65-F5344CB8AC3E}">
        <p14:creationId xmlns:p14="http://schemas.microsoft.com/office/powerpoint/2010/main" val="130812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9082936" cy="923330"/>
          </a:xfrm>
          <a:prstGeom prst="rect">
            <a:avLst/>
          </a:prstGeom>
          <a:noFill/>
        </p:spPr>
        <p:txBody>
          <a:bodyPr wrap="none" rtlCol="0">
            <a:spAutoFit/>
          </a:bodyPr>
          <a:lstStyle/>
          <a:p>
            <a:r>
              <a:rPr lang="fr-FR" sz="5400" b="1" dirty="0" err="1" smtClean="0"/>
              <a:t>Pre</a:t>
            </a:r>
            <a:r>
              <a:rPr lang="fr-FR" sz="5400" b="1" dirty="0" smtClean="0"/>
              <a:t> </a:t>
            </a:r>
            <a:r>
              <a:rPr lang="fr-FR" sz="5400" b="1" dirty="0" err="1" smtClean="0"/>
              <a:t>Competition</a:t>
            </a:r>
            <a:r>
              <a:rPr lang="fr-FR" sz="5400" b="1" dirty="0" smtClean="0"/>
              <a:t> - National</a:t>
            </a:r>
            <a:endParaRPr lang="fr-FR" sz="5400" b="1" dirty="0"/>
          </a:p>
        </p:txBody>
      </p:sp>
      <p:sp>
        <p:nvSpPr>
          <p:cNvPr id="3" name="ZoneTexte 2"/>
          <p:cNvSpPr txBox="1"/>
          <p:nvPr/>
        </p:nvSpPr>
        <p:spPr>
          <a:xfrm>
            <a:off x="2259116" y="1320799"/>
            <a:ext cx="15070941" cy="5078313"/>
          </a:xfrm>
          <a:prstGeom prst="rect">
            <a:avLst/>
          </a:prstGeom>
          <a:noFill/>
        </p:spPr>
        <p:txBody>
          <a:bodyPr wrap="square" rtlCol="0">
            <a:spAutoFit/>
          </a:bodyPr>
          <a:lstStyle/>
          <a:p>
            <a:pPr algn="just"/>
            <a:r>
              <a:rPr lang="en-US" sz="4400" b="1" dirty="0"/>
              <a:t>What is needed in the kitchen?</a:t>
            </a:r>
          </a:p>
          <a:p>
            <a:pPr marL="571500" indent="-571500" algn="just">
              <a:buFont typeface="Arial" panose="020B0604020202020204" pitchFamily="34" charset="0"/>
              <a:buChar char="•"/>
            </a:pPr>
            <a:r>
              <a:rPr lang="en-US" sz="4000" dirty="0"/>
              <a:t>All units must have identical heating source (gas, electric, induction)</a:t>
            </a:r>
          </a:p>
          <a:p>
            <a:pPr marL="571500" indent="-571500" algn="just">
              <a:buFont typeface="Arial" panose="020B0604020202020204" pitchFamily="34" charset="0"/>
              <a:buChar char="•"/>
            </a:pPr>
            <a:r>
              <a:rPr lang="en-US" sz="4000" dirty="0"/>
              <a:t>Same stove</a:t>
            </a:r>
          </a:p>
          <a:p>
            <a:pPr marL="571500" indent="-571500" algn="just">
              <a:buFont typeface="Arial" panose="020B0604020202020204" pitchFamily="34" charset="0"/>
              <a:buChar char="•"/>
            </a:pPr>
            <a:r>
              <a:rPr lang="en-US" sz="4000" dirty="0"/>
              <a:t>Same oven</a:t>
            </a:r>
          </a:p>
          <a:p>
            <a:pPr marL="571500" indent="-571500" algn="just">
              <a:buFont typeface="Arial" panose="020B0604020202020204" pitchFamily="34" charset="0"/>
              <a:buChar char="•"/>
            </a:pPr>
            <a:r>
              <a:rPr lang="en-US" sz="4000" dirty="0"/>
              <a:t>Same prep area</a:t>
            </a:r>
          </a:p>
          <a:p>
            <a:pPr marL="571500" indent="-571500" algn="just">
              <a:buFont typeface="Arial" panose="020B0604020202020204" pitchFamily="34" charset="0"/>
              <a:buChar char="•"/>
            </a:pPr>
            <a:r>
              <a:rPr lang="en-US" sz="4000" dirty="0"/>
              <a:t>Standup freezer with shelf for each competitor(ideal)</a:t>
            </a:r>
          </a:p>
          <a:p>
            <a:pPr marL="571500" indent="-571500" algn="just">
              <a:buFont typeface="Arial" panose="020B0604020202020204" pitchFamily="34" charset="0"/>
              <a:buChar char="•"/>
            </a:pPr>
            <a:r>
              <a:rPr lang="en-US" sz="4000" dirty="0"/>
              <a:t>Water and Clean up space</a:t>
            </a:r>
            <a:endParaRPr lang="en-US" sz="4400" dirty="0"/>
          </a:p>
        </p:txBody>
      </p:sp>
    </p:spTree>
    <p:extLst>
      <p:ext uri="{BB962C8B-B14F-4D97-AF65-F5344CB8AC3E}">
        <p14:creationId xmlns:p14="http://schemas.microsoft.com/office/powerpoint/2010/main" val="215843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9082936" cy="923330"/>
          </a:xfrm>
          <a:prstGeom prst="rect">
            <a:avLst/>
          </a:prstGeom>
          <a:noFill/>
        </p:spPr>
        <p:txBody>
          <a:bodyPr wrap="none" rtlCol="0">
            <a:spAutoFit/>
          </a:bodyPr>
          <a:lstStyle/>
          <a:p>
            <a:r>
              <a:rPr lang="fr-FR" sz="5400" b="1" dirty="0" err="1" smtClean="0"/>
              <a:t>Pre</a:t>
            </a:r>
            <a:r>
              <a:rPr lang="fr-FR" sz="5400" b="1" dirty="0" smtClean="0"/>
              <a:t> </a:t>
            </a:r>
            <a:r>
              <a:rPr lang="fr-FR" sz="5400" b="1" dirty="0" err="1" smtClean="0"/>
              <a:t>Competition</a:t>
            </a:r>
            <a:r>
              <a:rPr lang="fr-FR" sz="5400" b="1" dirty="0" smtClean="0"/>
              <a:t> - National</a:t>
            </a:r>
            <a:endParaRPr lang="fr-FR" sz="5400" b="1" dirty="0"/>
          </a:p>
        </p:txBody>
      </p:sp>
      <p:pic>
        <p:nvPicPr>
          <p:cNvPr id="5" name="Picture 1" descr="b33-0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672" y="1328848"/>
            <a:ext cx="10313831" cy="7365795"/>
          </a:xfrm>
          <a:prstGeom prst="rect">
            <a:avLst/>
          </a:prstGeom>
        </p:spPr>
      </p:pic>
      <p:sp>
        <p:nvSpPr>
          <p:cNvPr id="7" name="ZoneTexte 6"/>
          <p:cNvSpPr txBox="1"/>
          <p:nvPr/>
        </p:nvSpPr>
        <p:spPr>
          <a:xfrm>
            <a:off x="2535444" y="9100161"/>
            <a:ext cx="13220286" cy="707886"/>
          </a:xfrm>
          <a:prstGeom prst="rect">
            <a:avLst/>
          </a:prstGeom>
          <a:noFill/>
        </p:spPr>
        <p:txBody>
          <a:bodyPr wrap="none" rtlCol="0">
            <a:spAutoFit/>
          </a:bodyPr>
          <a:lstStyle/>
          <a:p>
            <a:r>
              <a:rPr lang="fr-FR" sz="4000" b="1" dirty="0" smtClean="0"/>
              <a:t>Frankfurt 2017 </a:t>
            </a:r>
            <a:r>
              <a:rPr lang="fr-FR" sz="4000" b="1" dirty="0" err="1" smtClean="0"/>
              <a:t>Competition</a:t>
            </a:r>
            <a:r>
              <a:rPr lang="fr-FR" sz="4000" b="1" dirty="0" smtClean="0"/>
              <a:t> – </a:t>
            </a:r>
            <a:r>
              <a:rPr lang="fr-FR" sz="4000" b="1" dirty="0" err="1" smtClean="0"/>
              <a:t>Prep</a:t>
            </a:r>
            <a:r>
              <a:rPr lang="fr-FR" sz="4000" b="1" dirty="0" smtClean="0"/>
              <a:t> and </a:t>
            </a:r>
            <a:r>
              <a:rPr lang="fr-FR" sz="4000" b="1" dirty="0" err="1" smtClean="0"/>
              <a:t>demo</a:t>
            </a:r>
            <a:r>
              <a:rPr lang="fr-FR" sz="4000" b="1" dirty="0" smtClean="0"/>
              <a:t> </a:t>
            </a:r>
            <a:r>
              <a:rPr lang="fr-FR" sz="4000" b="1" dirty="0" err="1" smtClean="0"/>
              <a:t>kitchen</a:t>
            </a:r>
            <a:endParaRPr lang="fr-FR" sz="4000" b="1" dirty="0"/>
          </a:p>
        </p:txBody>
      </p:sp>
    </p:spTree>
    <p:extLst>
      <p:ext uri="{BB962C8B-B14F-4D97-AF65-F5344CB8AC3E}">
        <p14:creationId xmlns:p14="http://schemas.microsoft.com/office/powerpoint/2010/main" val="347441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9082936" cy="923330"/>
          </a:xfrm>
          <a:prstGeom prst="rect">
            <a:avLst/>
          </a:prstGeom>
          <a:noFill/>
        </p:spPr>
        <p:txBody>
          <a:bodyPr wrap="none" rtlCol="0">
            <a:spAutoFit/>
          </a:bodyPr>
          <a:lstStyle/>
          <a:p>
            <a:r>
              <a:rPr lang="fr-FR" sz="5400" b="1" dirty="0" err="1" smtClean="0"/>
              <a:t>Pre</a:t>
            </a:r>
            <a:r>
              <a:rPr lang="fr-FR" sz="5400" b="1" dirty="0" smtClean="0"/>
              <a:t> </a:t>
            </a:r>
            <a:r>
              <a:rPr lang="fr-FR" sz="5400" b="1" dirty="0" err="1" smtClean="0"/>
              <a:t>Competition</a:t>
            </a:r>
            <a:r>
              <a:rPr lang="fr-FR" sz="5400" b="1" dirty="0" smtClean="0"/>
              <a:t> - National</a:t>
            </a:r>
            <a:endParaRPr lang="fr-FR" sz="5400" b="1" dirty="0"/>
          </a:p>
        </p:txBody>
      </p:sp>
      <p:sp>
        <p:nvSpPr>
          <p:cNvPr id="3" name="ZoneTexte 2"/>
          <p:cNvSpPr txBox="1"/>
          <p:nvPr/>
        </p:nvSpPr>
        <p:spPr>
          <a:xfrm>
            <a:off x="2259116" y="1320799"/>
            <a:ext cx="15070941" cy="7232749"/>
          </a:xfrm>
          <a:prstGeom prst="rect">
            <a:avLst/>
          </a:prstGeom>
          <a:noFill/>
        </p:spPr>
        <p:txBody>
          <a:bodyPr wrap="square" rtlCol="0">
            <a:spAutoFit/>
          </a:bodyPr>
          <a:lstStyle/>
          <a:p>
            <a:pPr algn="just"/>
            <a:r>
              <a:rPr lang="en-US" sz="4400" b="1" dirty="0"/>
              <a:t>How far in advance should you start preparing for competition</a:t>
            </a:r>
            <a:r>
              <a:rPr lang="en-US" sz="4400" b="1" dirty="0" smtClean="0"/>
              <a:t>?</a:t>
            </a:r>
          </a:p>
          <a:p>
            <a:pPr algn="just"/>
            <a:endParaRPr lang="en-US" sz="4400" b="1" dirty="0"/>
          </a:p>
          <a:p>
            <a:pPr algn="just"/>
            <a:r>
              <a:rPr lang="en-US" sz="4400" b="1" dirty="0"/>
              <a:t>1 </a:t>
            </a:r>
            <a:r>
              <a:rPr lang="en-US" sz="4400" b="1" dirty="0" err="1" smtClean="0"/>
              <a:t>yr</a:t>
            </a:r>
            <a:endParaRPr lang="en-US" sz="4400" b="1" dirty="0" smtClean="0"/>
          </a:p>
          <a:p>
            <a:pPr algn="just"/>
            <a:endParaRPr lang="en-US" sz="4400" b="1" dirty="0"/>
          </a:p>
          <a:p>
            <a:pPr marL="571500" indent="-571500" algn="just">
              <a:buFont typeface="Arial" panose="020B0604020202020204" pitchFamily="34" charset="0"/>
              <a:buChar char="•"/>
            </a:pPr>
            <a:r>
              <a:rPr lang="en-US" sz="4000" dirty="0"/>
              <a:t>pin</a:t>
            </a:r>
            <a:r>
              <a:rPr lang="en-US" sz="4400" b="1" dirty="0"/>
              <a:t> </a:t>
            </a:r>
            <a:r>
              <a:rPr lang="en-US" sz="4000" dirty="0"/>
              <a:t>down date and the facility </a:t>
            </a:r>
          </a:p>
          <a:p>
            <a:pPr marL="571500" indent="-571500" algn="just">
              <a:buFont typeface="Arial" panose="020B0604020202020204" pitchFamily="34" charset="0"/>
              <a:buChar char="•"/>
            </a:pPr>
            <a:r>
              <a:rPr lang="en-US" sz="4000" dirty="0"/>
              <a:t>start recruiting sponsors if required</a:t>
            </a:r>
          </a:p>
          <a:p>
            <a:pPr marL="571500" indent="-571500" algn="just">
              <a:buFont typeface="Arial" panose="020B0604020202020204" pitchFamily="34" charset="0"/>
              <a:buChar char="•"/>
            </a:pPr>
            <a:r>
              <a:rPr lang="en-US" sz="4000" dirty="0"/>
              <a:t>Collect information from regional competitions as they happen. If there are no regional competitions then start the discussion with country professional members to nominate appropriate candidates. </a:t>
            </a:r>
          </a:p>
        </p:txBody>
      </p:sp>
    </p:spTree>
    <p:extLst>
      <p:ext uri="{BB962C8B-B14F-4D97-AF65-F5344CB8AC3E}">
        <p14:creationId xmlns:p14="http://schemas.microsoft.com/office/powerpoint/2010/main" val="394211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9082936" cy="923330"/>
          </a:xfrm>
          <a:prstGeom prst="rect">
            <a:avLst/>
          </a:prstGeom>
          <a:noFill/>
        </p:spPr>
        <p:txBody>
          <a:bodyPr wrap="none" rtlCol="0">
            <a:spAutoFit/>
          </a:bodyPr>
          <a:lstStyle/>
          <a:p>
            <a:r>
              <a:rPr lang="fr-FR" sz="5400" b="1" dirty="0" err="1" smtClean="0"/>
              <a:t>Pre</a:t>
            </a:r>
            <a:r>
              <a:rPr lang="fr-FR" sz="5400" b="1" dirty="0" smtClean="0"/>
              <a:t> </a:t>
            </a:r>
            <a:r>
              <a:rPr lang="fr-FR" sz="5400" b="1" dirty="0" err="1" smtClean="0"/>
              <a:t>Competition</a:t>
            </a:r>
            <a:r>
              <a:rPr lang="fr-FR" sz="5400" b="1" dirty="0" smtClean="0"/>
              <a:t> - National</a:t>
            </a:r>
            <a:endParaRPr lang="fr-FR" sz="5400" b="1" dirty="0"/>
          </a:p>
        </p:txBody>
      </p:sp>
      <p:sp>
        <p:nvSpPr>
          <p:cNvPr id="3" name="ZoneTexte 2"/>
          <p:cNvSpPr txBox="1"/>
          <p:nvPr/>
        </p:nvSpPr>
        <p:spPr>
          <a:xfrm>
            <a:off x="2259116" y="1320799"/>
            <a:ext cx="15070941" cy="8217634"/>
          </a:xfrm>
          <a:prstGeom prst="rect">
            <a:avLst/>
          </a:prstGeom>
          <a:noFill/>
        </p:spPr>
        <p:txBody>
          <a:bodyPr wrap="square" rtlCol="0">
            <a:spAutoFit/>
          </a:bodyPr>
          <a:lstStyle/>
          <a:p>
            <a:pPr algn="just"/>
            <a:r>
              <a:rPr lang="en-US" sz="4400" b="1" dirty="0"/>
              <a:t>6 </a:t>
            </a:r>
            <a:r>
              <a:rPr lang="en-US" sz="4400" b="1" dirty="0" smtClean="0"/>
              <a:t>months</a:t>
            </a:r>
          </a:p>
          <a:p>
            <a:pPr algn="just"/>
            <a:endParaRPr lang="en-US" sz="4400" b="1" dirty="0"/>
          </a:p>
          <a:p>
            <a:pPr marL="571500" indent="-571500" algn="just">
              <a:buFont typeface="Arial" panose="020B0604020202020204" pitchFamily="34" charset="0"/>
              <a:buChar char="•"/>
            </a:pPr>
            <a:r>
              <a:rPr lang="en-US" sz="4000" dirty="0"/>
              <a:t>reserve a competition space for winner at international (national only) </a:t>
            </a:r>
          </a:p>
          <a:p>
            <a:pPr marL="571500" indent="-571500" algn="just">
              <a:buFont typeface="Arial" panose="020B0604020202020204" pitchFamily="34" charset="0"/>
              <a:buChar char="•"/>
            </a:pPr>
            <a:r>
              <a:rPr lang="en-US" sz="4000" dirty="0"/>
              <a:t>order ribbons for winners from International Headquarters</a:t>
            </a:r>
          </a:p>
          <a:p>
            <a:pPr marL="571500" indent="-571500" algn="just">
              <a:buFont typeface="Arial" panose="020B0604020202020204" pitchFamily="34" charset="0"/>
              <a:buChar char="•"/>
            </a:pPr>
            <a:r>
              <a:rPr lang="en-US" sz="4000" dirty="0"/>
              <a:t>Communicate with professional members and find out progress of candidates. </a:t>
            </a:r>
          </a:p>
          <a:p>
            <a:pPr marL="571500" indent="-571500" algn="just">
              <a:buFont typeface="Arial" panose="020B0604020202020204" pitchFamily="34" charset="0"/>
              <a:buChar char="•"/>
            </a:pPr>
            <a:r>
              <a:rPr lang="en-US" sz="4000" dirty="0"/>
              <a:t>Meet with facility manager and confirm venue and staff assistance if required</a:t>
            </a:r>
          </a:p>
          <a:p>
            <a:pPr marL="571500" indent="-571500" algn="just">
              <a:buFont typeface="Arial" panose="020B0604020202020204" pitchFamily="34" charset="0"/>
              <a:buChar char="•"/>
            </a:pPr>
            <a:r>
              <a:rPr lang="en-US" sz="4000" dirty="0"/>
              <a:t>Ensure accommodation for out of town competitors is arranged.</a:t>
            </a:r>
          </a:p>
          <a:p>
            <a:pPr marL="571500" indent="-571500" algn="just">
              <a:buFont typeface="Arial" panose="020B0604020202020204" pitchFamily="34" charset="0"/>
              <a:buChar char="•"/>
            </a:pPr>
            <a:r>
              <a:rPr lang="en-US" sz="4000" dirty="0"/>
              <a:t>Recruit a </a:t>
            </a:r>
            <a:r>
              <a:rPr lang="en-US" sz="4000" dirty="0" err="1"/>
              <a:t>CdR</a:t>
            </a:r>
            <a:r>
              <a:rPr lang="en-US" sz="4000" dirty="0"/>
              <a:t> member to assist with managing the chefs, (pick up, delivery to competition)</a:t>
            </a:r>
          </a:p>
        </p:txBody>
      </p:sp>
    </p:spTree>
    <p:extLst>
      <p:ext uri="{BB962C8B-B14F-4D97-AF65-F5344CB8AC3E}">
        <p14:creationId xmlns:p14="http://schemas.microsoft.com/office/powerpoint/2010/main" val="151873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9082936" cy="923330"/>
          </a:xfrm>
          <a:prstGeom prst="rect">
            <a:avLst/>
          </a:prstGeom>
          <a:noFill/>
        </p:spPr>
        <p:txBody>
          <a:bodyPr wrap="none" rtlCol="0">
            <a:spAutoFit/>
          </a:bodyPr>
          <a:lstStyle/>
          <a:p>
            <a:r>
              <a:rPr lang="fr-FR" sz="5400" b="1" dirty="0" err="1" smtClean="0"/>
              <a:t>Pre</a:t>
            </a:r>
            <a:r>
              <a:rPr lang="fr-FR" sz="5400" b="1" dirty="0" smtClean="0"/>
              <a:t> </a:t>
            </a:r>
            <a:r>
              <a:rPr lang="fr-FR" sz="5400" b="1" dirty="0" err="1" smtClean="0"/>
              <a:t>Competition</a:t>
            </a:r>
            <a:r>
              <a:rPr lang="fr-FR" sz="5400" b="1" dirty="0" smtClean="0"/>
              <a:t> - National</a:t>
            </a:r>
            <a:endParaRPr lang="fr-FR" sz="5400" b="1" dirty="0"/>
          </a:p>
        </p:txBody>
      </p:sp>
      <p:sp>
        <p:nvSpPr>
          <p:cNvPr id="3" name="ZoneTexte 2"/>
          <p:cNvSpPr txBox="1"/>
          <p:nvPr/>
        </p:nvSpPr>
        <p:spPr>
          <a:xfrm>
            <a:off x="2259116" y="1320799"/>
            <a:ext cx="15070941" cy="7602081"/>
          </a:xfrm>
          <a:prstGeom prst="rect">
            <a:avLst/>
          </a:prstGeom>
          <a:noFill/>
        </p:spPr>
        <p:txBody>
          <a:bodyPr wrap="square" rtlCol="0">
            <a:spAutoFit/>
          </a:bodyPr>
          <a:lstStyle/>
          <a:p>
            <a:pPr algn="just"/>
            <a:r>
              <a:rPr lang="en-US" sz="4400" b="1" dirty="0"/>
              <a:t>1 </a:t>
            </a:r>
            <a:r>
              <a:rPr lang="en-US" sz="4400" b="1" dirty="0" smtClean="0"/>
              <a:t>month</a:t>
            </a:r>
          </a:p>
          <a:p>
            <a:pPr algn="just"/>
            <a:endParaRPr lang="en-US" sz="4400" b="1" dirty="0"/>
          </a:p>
          <a:p>
            <a:pPr marL="571500" indent="-571500" algn="just">
              <a:buFont typeface="Arial" panose="020B0604020202020204" pitchFamily="34" charset="0"/>
              <a:buChar char="•"/>
            </a:pPr>
            <a:r>
              <a:rPr lang="en-US" sz="4000" dirty="0"/>
              <a:t>confirm all candidates eligibility. </a:t>
            </a:r>
          </a:p>
          <a:p>
            <a:pPr marL="571500" indent="-571500" algn="just">
              <a:buFont typeface="Arial" panose="020B0604020202020204" pitchFamily="34" charset="0"/>
              <a:buChar char="•"/>
            </a:pPr>
            <a:r>
              <a:rPr lang="en-US" sz="4000" dirty="0"/>
              <a:t>communicate details of the competition to competitors</a:t>
            </a:r>
          </a:p>
          <a:p>
            <a:pPr marL="571500" indent="-571500" algn="just">
              <a:buFont typeface="Arial" panose="020B0604020202020204" pitchFamily="34" charset="0"/>
              <a:buChar char="•"/>
            </a:pPr>
            <a:r>
              <a:rPr lang="en-US" sz="4000" dirty="0"/>
              <a:t>design the black box</a:t>
            </a:r>
          </a:p>
          <a:p>
            <a:pPr marL="571500" indent="-571500" algn="just">
              <a:buFont typeface="Arial" panose="020B0604020202020204" pitchFamily="34" charset="0"/>
              <a:buChar char="•"/>
            </a:pPr>
            <a:r>
              <a:rPr lang="en-US" sz="4000" dirty="0"/>
              <a:t>finalize judges and communicate details of competition </a:t>
            </a:r>
          </a:p>
          <a:p>
            <a:pPr marL="571500" indent="-571500" algn="just">
              <a:buFont typeface="Arial" panose="020B0604020202020204" pitchFamily="34" charset="0"/>
              <a:buChar char="•"/>
            </a:pPr>
            <a:r>
              <a:rPr lang="en-US" sz="4000" dirty="0"/>
              <a:t>ensure certificates and ribbons have been received from International Headquarters</a:t>
            </a:r>
          </a:p>
          <a:p>
            <a:pPr marL="571500" indent="-571500" algn="just">
              <a:buFont typeface="Arial" panose="020B0604020202020204" pitchFamily="34" charset="0"/>
              <a:buChar char="•"/>
            </a:pPr>
            <a:r>
              <a:rPr lang="en-US" sz="4000" dirty="0"/>
              <a:t>finalize details of awards ceremonies (notice to local </a:t>
            </a:r>
            <a:r>
              <a:rPr lang="en-US" sz="4000" dirty="0" err="1"/>
              <a:t>CdR</a:t>
            </a:r>
            <a:r>
              <a:rPr lang="en-US" sz="4000" dirty="0"/>
              <a:t> members if they are invited) catering, sponsor attendance. </a:t>
            </a:r>
          </a:p>
          <a:p>
            <a:pPr marL="571500" indent="-571500" algn="just">
              <a:buFont typeface="Arial" panose="020B0604020202020204" pitchFamily="34" charset="0"/>
              <a:buChar char="•"/>
            </a:pPr>
            <a:r>
              <a:rPr lang="en-US" sz="4000" dirty="0"/>
              <a:t>Prepare all forms required for judging.</a:t>
            </a:r>
          </a:p>
        </p:txBody>
      </p:sp>
    </p:spTree>
    <p:extLst>
      <p:ext uri="{BB962C8B-B14F-4D97-AF65-F5344CB8AC3E}">
        <p14:creationId xmlns:p14="http://schemas.microsoft.com/office/powerpoint/2010/main" val="285420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9082936" cy="923330"/>
          </a:xfrm>
          <a:prstGeom prst="rect">
            <a:avLst/>
          </a:prstGeom>
          <a:noFill/>
        </p:spPr>
        <p:txBody>
          <a:bodyPr wrap="none" rtlCol="0">
            <a:spAutoFit/>
          </a:bodyPr>
          <a:lstStyle/>
          <a:p>
            <a:r>
              <a:rPr lang="fr-FR" sz="5400" b="1" dirty="0" err="1" smtClean="0"/>
              <a:t>Pre</a:t>
            </a:r>
            <a:r>
              <a:rPr lang="fr-FR" sz="5400" b="1" dirty="0" smtClean="0"/>
              <a:t> </a:t>
            </a:r>
            <a:r>
              <a:rPr lang="fr-FR" sz="5400" b="1" dirty="0" err="1" smtClean="0"/>
              <a:t>Competition</a:t>
            </a:r>
            <a:r>
              <a:rPr lang="fr-FR" sz="5400" b="1" dirty="0" smtClean="0"/>
              <a:t> - National</a:t>
            </a:r>
            <a:endParaRPr lang="fr-FR" sz="5400" b="1" dirty="0"/>
          </a:p>
        </p:txBody>
      </p:sp>
      <p:sp>
        <p:nvSpPr>
          <p:cNvPr id="3" name="ZoneTexte 2"/>
          <p:cNvSpPr txBox="1"/>
          <p:nvPr/>
        </p:nvSpPr>
        <p:spPr>
          <a:xfrm>
            <a:off x="2259116" y="1320799"/>
            <a:ext cx="15070941" cy="7663636"/>
          </a:xfrm>
          <a:prstGeom prst="rect">
            <a:avLst/>
          </a:prstGeom>
          <a:noFill/>
        </p:spPr>
        <p:txBody>
          <a:bodyPr wrap="square" rtlCol="0">
            <a:spAutoFit/>
          </a:bodyPr>
          <a:lstStyle/>
          <a:p>
            <a:pPr algn="just"/>
            <a:r>
              <a:rPr lang="en-US" sz="4400" b="1" dirty="0"/>
              <a:t>1 </a:t>
            </a:r>
            <a:r>
              <a:rPr lang="en-US" sz="4400" b="1" dirty="0" smtClean="0"/>
              <a:t>week</a:t>
            </a:r>
          </a:p>
          <a:p>
            <a:pPr algn="just"/>
            <a:endParaRPr lang="en-US" sz="4400" b="1" dirty="0"/>
          </a:p>
          <a:p>
            <a:pPr marL="571500" indent="-571500" algn="just">
              <a:buFont typeface="Arial" panose="020B0604020202020204" pitchFamily="34" charset="0"/>
              <a:buChar char="•"/>
            </a:pPr>
            <a:r>
              <a:rPr lang="en-US" sz="4000" dirty="0"/>
              <a:t>confirm venue is ready</a:t>
            </a:r>
          </a:p>
          <a:p>
            <a:pPr marL="571500" indent="-571500" algn="just">
              <a:buFont typeface="Arial" panose="020B0604020202020204" pitchFamily="34" charset="0"/>
              <a:buChar char="•"/>
            </a:pPr>
            <a:r>
              <a:rPr lang="en-US" sz="4000" dirty="0"/>
              <a:t>meet with judges and any assistants and go over forms and your expectations.</a:t>
            </a:r>
          </a:p>
          <a:p>
            <a:pPr marL="571500" indent="-571500" algn="just">
              <a:buFont typeface="Arial" panose="020B0604020202020204" pitchFamily="34" charset="0"/>
              <a:buChar char="•"/>
            </a:pPr>
            <a:r>
              <a:rPr lang="en-US" sz="4000" dirty="0"/>
              <a:t>Ensure black box ingredients and common table are purchased and will be delivered minimum 2 days prior to competition.</a:t>
            </a:r>
          </a:p>
          <a:p>
            <a:pPr marL="571500" indent="-571500" algn="just">
              <a:buFont typeface="Arial" panose="020B0604020202020204" pitchFamily="34" charset="0"/>
              <a:buChar char="•"/>
            </a:pPr>
            <a:r>
              <a:rPr lang="en-US" sz="4000" dirty="0"/>
              <a:t>Confirm accommodation of competitors if necessary</a:t>
            </a:r>
          </a:p>
          <a:p>
            <a:pPr marL="571500" indent="-571500" algn="just">
              <a:buFont typeface="Arial" panose="020B0604020202020204" pitchFamily="34" charset="0"/>
              <a:buChar char="•"/>
            </a:pPr>
            <a:r>
              <a:rPr lang="en-US" sz="4000" dirty="0"/>
              <a:t>Ensure adequate stationary available (note pads, forms, pencils, pens, computer and printer for writing menus etc.)</a:t>
            </a:r>
          </a:p>
        </p:txBody>
      </p:sp>
    </p:spTree>
    <p:extLst>
      <p:ext uri="{BB962C8B-B14F-4D97-AF65-F5344CB8AC3E}">
        <p14:creationId xmlns:p14="http://schemas.microsoft.com/office/powerpoint/2010/main" val="98815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9082936" cy="923330"/>
          </a:xfrm>
          <a:prstGeom prst="rect">
            <a:avLst/>
          </a:prstGeom>
          <a:noFill/>
        </p:spPr>
        <p:txBody>
          <a:bodyPr wrap="none" rtlCol="0">
            <a:spAutoFit/>
          </a:bodyPr>
          <a:lstStyle/>
          <a:p>
            <a:r>
              <a:rPr lang="fr-FR" sz="5400" b="1" dirty="0" err="1" smtClean="0"/>
              <a:t>Pre</a:t>
            </a:r>
            <a:r>
              <a:rPr lang="fr-FR" sz="5400" b="1" dirty="0" smtClean="0"/>
              <a:t> </a:t>
            </a:r>
            <a:r>
              <a:rPr lang="fr-FR" sz="5400" b="1" dirty="0" err="1" smtClean="0"/>
              <a:t>Competition</a:t>
            </a:r>
            <a:r>
              <a:rPr lang="fr-FR" sz="5400" b="1" dirty="0" smtClean="0"/>
              <a:t> - National</a:t>
            </a:r>
            <a:endParaRPr lang="fr-FR" sz="5400" b="1" dirty="0"/>
          </a:p>
        </p:txBody>
      </p:sp>
      <p:sp>
        <p:nvSpPr>
          <p:cNvPr id="3" name="ZoneTexte 2"/>
          <p:cNvSpPr txBox="1"/>
          <p:nvPr/>
        </p:nvSpPr>
        <p:spPr>
          <a:xfrm>
            <a:off x="2259116" y="1320799"/>
            <a:ext cx="15070941" cy="7602081"/>
          </a:xfrm>
          <a:prstGeom prst="rect">
            <a:avLst/>
          </a:prstGeom>
          <a:noFill/>
        </p:spPr>
        <p:txBody>
          <a:bodyPr wrap="square" rtlCol="0">
            <a:spAutoFit/>
          </a:bodyPr>
          <a:lstStyle/>
          <a:p>
            <a:pPr algn="just"/>
            <a:r>
              <a:rPr lang="en-US" sz="4400" b="1" dirty="0"/>
              <a:t>1 </a:t>
            </a:r>
            <a:r>
              <a:rPr lang="en-US" sz="4400" b="1" dirty="0" smtClean="0"/>
              <a:t>day</a:t>
            </a:r>
          </a:p>
          <a:p>
            <a:pPr algn="just"/>
            <a:endParaRPr lang="en-US" sz="4400" b="1" dirty="0"/>
          </a:p>
          <a:p>
            <a:pPr marL="571500" indent="-571500" algn="just">
              <a:buFont typeface="Arial" panose="020B0604020202020204" pitchFamily="34" charset="0"/>
              <a:buChar char="•"/>
            </a:pPr>
            <a:r>
              <a:rPr lang="en-US" sz="4000" dirty="0"/>
              <a:t>If possible meet with the chefs for a kitchen tour and station draw</a:t>
            </a:r>
          </a:p>
          <a:p>
            <a:pPr marL="571500" indent="-571500" algn="just">
              <a:buFont typeface="Arial" panose="020B0604020202020204" pitchFamily="34" charset="0"/>
              <a:buChar char="•"/>
            </a:pPr>
            <a:r>
              <a:rPr lang="en-US" sz="4000" dirty="0"/>
              <a:t>Set up venue for competition</a:t>
            </a:r>
          </a:p>
          <a:p>
            <a:pPr marL="571500" indent="-571500" algn="just">
              <a:buFont typeface="Arial" panose="020B0604020202020204" pitchFamily="34" charset="0"/>
              <a:buChar char="•"/>
            </a:pPr>
            <a:r>
              <a:rPr lang="en-US" sz="4000" dirty="0"/>
              <a:t>Prepare required number of black boxes</a:t>
            </a:r>
          </a:p>
          <a:p>
            <a:pPr marL="571500" indent="-571500" algn="just">
              <a:buFont typeface="Arial" panose="020B0604020202020204" pitchFamily="34" charset="0"/>
              <a:buChar char="•"/>
            </a:pPr>
            <a:r>
              <a:rPr lang="en-US" sz="4000" dirty="0"/>
              <a:t>Ensure common table is complete</a:t>
            </a:r>
          </a:p>
          <a:p>
            <a:pPr marL="571500" indent="-571500" algn="just">
              <a:buFont typeface="Arial" panose="020B0604020202020204" pitchFamily="34" charset="0"/>
              <a:buChar char="•"/>
            </a:pPr>
            <a:r>
              <a:rPr lang="en-US" sz="4000" dirty="0"/>
              <a:t>Set up writing room</a:t>
            </a:r>
          </a:p>
          <a:p>
            <a:pPr marL="571500" indent="-571500" algn="just">
              <a:buFont typeface="Arial" panose="020B0604020202020204" pitchFamily="34" charset="0"/>
              <a:buChar char="•"/>
            </a:pPr>
            <a:r>
              <a:rPr lang="en-US" sz="4000" dirty="0"/>
              <a:t>Set up tasting judges room</a:t>
            </a:r>
          </a:p>
          <a:p>
            <a:pPr marL="571500" indent="-571500" algn="just">
              <a:buFont typeface="Arial" panose="020B0604020202020204" pitchFamily="34" charset="0"/>
              <a:buChar char="•"/>
            </a:pPr>
            <a:r>
              <a:rPr lang="en-US" sz="4000" dirty="0"/>
              <a:t>Confirm all judges </a:t>
            </a:r>
          </a:p>
          <a:p>
            <a:pPr marL="571500" indent="-571500" algn="just">
              <a:buFont typeface="Arial" panose="020B0604020202020204" pitchFamily="34" charset="0"/>
              <a:buChar char="•"/>
            </a:pPr>
            <a:r>
              <a:rPr lang="en-US" sz="4000" dirty="0"/>
              <a:t>Confirm catering for judges </a:t>
            </a:r>
          </a:p>
          <a:p>
            <a:pPr marL="571500" indent="-571500" algn="just">
              <a:buFont typeface="Arial" panose="020B0604020202020204" pitchFamily="34" charset="0"/>
              <a:buChar char="•"/>
            </a:pPr>
            <a:r>
              <a:rPr lang="en-US" sz="4000" dirty="0"/>
              <a:t>Confirm catering for awards event</a:t>
            </a:r>
          </a:p>
        </p:txBody>
      </p:sp>
    </p:spTree>
    <p:extLst>
      <p:ext uri="{BB962C8B-B14F-4D97-AF65-F5344CB8AC3E}">
        <p14:creationId xmlns:p14="http://schemas.microsoft.com/office/powerpoint/2010/main" val="131638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4"/>
            <a:ext cx="18291175" cy="10288786"/>
          </a:xfrm>
          <a:prstGeom prst="rect">
            <a:avLst/>
          </a:prstGeom>
        </p:spPr>
      </p:pic>
      <p:sp>
        <p:nvSpPr>
          <p:cNvPr id="3" name="ZoneTexte 2"/>
          <p:cNvSpPr txBox="1"/>
          <p:nvPr/>
        </p:nvSpPr>
        <p:spPr>
          <a:xfrm>
            <a:off x="4320388" y="6143042"/>
            <a:ext cx="9650399" cy="1477649"/>
          </a:xfrm>
          <a:prstGeom prst="rect">
            <a:avLst/>
          </a:prstGeom>
          <a:noFill/>
        </p:spPr>
        <p:txBody>
          <a:bodyPr wrap="none" rtlCol="0">
            <a:spAutoFit/>
          </a:bodyPr>
          <a:lstStyle/>
          <a:p>
            <a:r>
              <a:rPr lang="fr-FR" sz="9002" b="1" dirty="0" err="1" smtClean="0"/>
              <a:t>Competition</a:t>
            </a:r>
            <a:r>
              <a:rPr lang="fr-FR" sz="9002" b="1" dirty="0" smtClean="0"/>
              <a:t> Day</a:t>
            </a:r>
            <a:endParaRPr lang="fr-FR" sz="9002" b="1" dirty="0"/>
          </a:p>
        </p:txBody>
      </p:sp>
    </p:spTree>
    <p:extLst>
      <p:ext uri="{BB962C8B-B14F-4D97-AF65-F5344CB8AC3E}">
        <p14:creationId xmlns:p14="http://schemas.microsoft.com/office/powerpoint/2010/main" val="314397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5867312" cy="923330"/>
          </a:xfrm>
          <a:prstGeom prst="rect">
            <a:avLst/>
          </a:prstGeom>
          <a:noFill/>
        </p:spPr>
        <p:txBody>
          <a:bodyPr wrap="none" rtlCol="0">
            <a:spAutoFit/>
          </a:bodyPr>
          <a:lstStyle/>
          <a:p>
            <a:r>
              <a:rPr lang="fr-FR" sz="5400" b="1" dirty="0" err="1" smtClean="0"/>
              <a:t>Competition</a:t>
            </a:r>
            <a:r>
              <a:rPr lang="fr-FR" sz="5400" b="1" dirty="0" smtClean="0"/>
              <a:t> Day</a:t>
            </a:r>
            <a:endParaRPr lang="fr-FR" sz="5400" b="1" dirty="0"/>
          </a:p>
        </p:txBody>
      </p:sp>
      <p:sp>
        <p:nvSpPr>
          <p:cNvPr id="3" name="ZoneTexte 2"/>
          <p:cNvSpPr txBox="1"/>
          <p:nvPr/>
        </p:nvSpPr>
        <p:spPr>
          <a:xfrm>
            <a:off x="2259116" y="1320799"/>
            <a:ext cx="15070941" cy="8894743"/>
          </a:xfrm>
          <a:prstGeom prst="rect">
            <a:avLst/>
          </a:prstGeom>
          <a:noFill/>
        </p:spPr>
        <p:txBody>
          <a:bodyPr wrap="square" rtlCol="0">
            <a:spAutoFit/>
          </a:bodyPr>
          <a:lstStyle/>
          <a:p>
            <a:pPr algn="just"/>
            <a:r>
              <a:rPr lang="en-US" sz="4400" dirty="0"/>
              <a:t>The following timing is dependent on the number of competitors and space available. International usually has 22-24 competitors so it has a morning flight and an afternoon flight.  Each flight will be divided up into two or three groups. International competitions run 12-14 hours.</a:t>
            </a:r>
          </a:p>
          <a:p>
            <a:pPr algn="just"/>
            <a:endParaRPr lang="en-US" sz="4400" b="1" dirty="0"/>
          </a:p>
          <a:p>
            <a:pPr algn="just"/>
            <a:r>
              <a:rPr lang="en-US" sz="4400" b="1" dirty="0"/>
              <a:t>Things to consider</a:t>
            </a:r>
          </a:p>
          <a:p>
            <a:pPr marL="571500" indent="-571500" algn="just">
              <a:buFont typeface="Arial" panose="020B0604020202020204" pitchFamily="34" charset="0"/>
              <a:buChar char="•"/>
            </a:pPr>
            <a:r>
              <a:rPr lang="en-US" sz="4400" dirty="0"/>
              <a:t>Catering for chefs on arrival</a:t>
            </a:r>
          </a:p>
          <a:p>
            <a:pPr marL="571500" indent="-571500" algn="just">
              <a:buFont typeface="Arial" panose="020B0604020202020204" pitchFamily="34" charset="0"/>
              <a:buChar char="•"/>
            </a:pPr>
            <a:r>
              <a:rPr lang="en-US" sz="4400" dirty="0"/>
              <a:t>Catering for chefs post competition</a:t>
            </a:r>
          </a:p>
          <a:p>
            <a:pPr marL="571500" indent="-571500" algn="just">
              <a:buFont typeface="Arial" panose="020B0604020202020204" pitchFamily="34" charset="0"/>
              <a:buChar char="•"/>
            </a:pPr>
            <a:r>
              <a:rPr lang="en-US" sz="4400" dirty="0"/>
              <a:t>If more than one group, ensure groups are separated prior to menu writing. Do you have space to separate?</a:t>
            </a:r>
          </a:p>
        </p:txBody>
      </p:sp>
    </p:spTree>
    <p:extLst>
      <p:ext uri="{BB962C8B-B14F-4D97-AF65-F5344CB8AC3E}">
        <p14:creationId xmlns:p14="http://schemas.microsoft.com/office/powerpoint/2010/main" val="129600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5867312" cy="923330"/>
          </a:xfrm>
          <a:prstGeom prst="rect">
            <a:avLst/>
          </a:prstGeom>
          <a:noFill/>
        </p:spPr>
        <p:txBody>
          <a:bodyPr wrap="none" rtlCol="0">
            <a:spAutoFit/>
          </a:bodyPr>
          <a:lstStyle/>
          <a:p>
            <a:r>
              <a:rPr lang="fr-FR" sz="5400" b="1" dirty="0" err="1" smtClean="0"/>
              <a:t>Competition</a:t>
            </a:r>
            <a:r>
              <a:rPr lang="fr-FR" sz="5400" b="1" dirty="0" smtClean="0"/>
              <a:t> Day</a:t>
            </a:r>
            <a:endParaRPr lang="fr-FR" sz="5400" b="1" dirty="0"/>
          </a:p>
        </p:txBody>
      </p:sp>
      <p:sp>
        <p:nvSpPr>
          <p:cNvPr id="3" name="ZoneTexte 2"/>
          <p:cNvSpPr txBox="1"/>
          <p:nvPr/>
        </p:nvSpPr>
        <p:spPr>
          <a:xfrm>
            <a:off x="2259116" y="1320799"/>
            <a:ext cx="15070941" cy="9202519"/>
          </a:xfrm>
          <a:prstGeom prst="rect">
            <a:avLst/>
          </a:prstGeom>
          <a:noFill/>
        </p:spPr>
        <p:txBody>
          <a:bodyPr wrap="square" rtlCol="0">
            <a:spAutoFit/>
          </a:bodyPr>
          <a:lstStyle/>
          <a:p>
            <a:pPr algn="just"/>
            <a:r>
              <a:rPr lang="en-US" sz="4400" b="1" dirty="0"/>
              <a:t>-1 ½ hour</a:t>
            </a:r>
          </a:p>
          <a:p>
            <a:pPr marL="571500" indent="-571500" algn="just">
              <a:buFont typeface="Arial" panose="020B0604020202020204" pitchFamily="34" charset="0"/>
              <a:buChar char="•"/>
            </a:pPr>
            <a:r>
              <a:rPr lang="en-US" sz="3600" dirty="0"/>
              <a:t>Arrive at venue with kitchen judges and committee</a:t>
            </a:r>
          </a:p>
          <a:p>
            <a:pPr marL="571500" indent="-571500" algn="just">
              <a:buFont typeface="Arial" panose="020B0604020202020204" pitchFamily="34" charset="0"/>
              <a:buChar char="•"/>
            </a:pPr>
            <a:r>
              <a:rPr lang="en-US" sz="3600" dirty="0"/>
              <a:t>Ensure set up in kitchen complete</a:t>
            </a:r>
          </a:p>
          <a:p>
            <a:pPr marL="571500" indent="-571500" algn="just">
              <a:buFont typeface="Arial" panose="020B0604020202020204" pitchFamily="34" charset="0"/>
              <a:buChar char="•"/>
            </a:pPr>
            <a:r>
              <a:rPr lang="en-US" sz="3600" dirty="0"/>
              <a:t>Check all stations to ensure stoves and ovens are working</a:t>
            </a:r>
          </a:p>
          <a:p>
            <a:pPr marL="571500" indent="-571500" algn="just">
              <a:buFont typeface="Arial" panose="020B0604020202020204" pitchFamily="34" charset="0"/>
              <a:buChar char="•"/>
            </a:pPr>
            <a:r>
              <a:rPr lang="en-US" sz="3600" dirty="0"/>
              <a:t>Assemble kitchen judges and assistants and describe the flow of the day</a:t>
            </a:r>
            <a:r>
              <a:rPr lang="en-US" sz="3600" dirty="0" smtClean="0"/>
              <a:t>.</a:t>
            </a:r>
          </a:p>
          <a:p>
            <a:pPr algn="just"/>
            <a:endParaRPr lang="en-US" sz="1800" dirty="0"/>
          </a:p>
          <a:p>
            <a:pPr algn="just"/>
            <a:r>
              <a:rPr lang="en-US" sz="4400" b="1" dirty="0"/>
              <a:t>- 1 hour</a:t>
            </a:r>
          </a:p>
          <a:p>
            <a:pPr marL="571500" indent="-571500" algn="just">
              <a:buFont typeface="Arial" panose="020B0604020202020204" pitchFamily="34" charset="0"/>
              <a:buChar char="•"/>
            </a:pPr>
            <a:r>
              <a:rPr lang="en-US" sz="3600" dirty="0"/>
              <a:t>Chefs arrived</a:t>
            </a:r>
          </a:p>
          <a:p>
            <a:pPr marL="571500" indent="-571500" algn="just">
              <a:buFont typeface="Arial" panose="020B0604020202020204" pitchFamily="34" charset="0"/>
              <a:buChar char="•"/>
            </a:pPr>
            <a:r>
              <a:rPr lang="en-US" sz="3600" dirty="0"/>
              <a:t>15 minute kitchen tour (ideally this should be done the night before if competitors all available) Questions only addressed to kitchen supervisor. Station draw if not done the night before.</a:t>
            </a:r>
          </a:p>
          <a:p>
            <a:pPr marL="571500" indent="-571500" algn="just">
              <a:buFont typeface="Arial" panose="020B0604020202020204" pitchFamily="34" charset="0"/>
              <a:buChar char="•"/>
            </a:pPr>
            <a:r>
              <a:rPr lang="en-US" sz="3600" dirty="0"/>
              <a:t>Kitchen Supervisor checks competitors’ equipment and remove prohibited  equipment.</a:t>
            </a:r>
          </a:p>
          <a:p>
            <a:pPr marL="571500" indent="-571500" algn="just">
              <a:buFont typeface="Arial" panose="020B0604020202020204" pitchFamily="34" charset="0"/>
              <a:buChar char="•"/>
            </a:pPr>
            <a:r>
              <a:rPr lang="en-US" sz="3600" dirty="0"/>
              <a:t>Confirm writing room ready with sample black box and menu forms</a:t>
            </a:r>
          </a:p>
        </p:txBody>
      </p:sp>
    </p:spTree>
    <p:extLst>
      <p:ext uri="{BB962C8B-B14F-4D97-AF65-F5344CB8AC3E}">
        <p14:creationId xmlns:p14="http://schemas.microsoft.com/office/powerpoint/2010/main" val="269870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5700600" cy="923330"/>
          </a:xfrm>
          <a:prstGeom prst="rect">
            <a:avLst/>
          </a:prstGeom>
          <a:noFill/>
        </p:spPr>
        <p:txBody>
          <a:bodyPr wrap="none" rtlCol="0">
            <a:spAutoFit/>
          </a:bodyPr>
          <a:lstStyle/>
          <a:p>
            <a:r>
              <a:rPr lang="fr-FR" sz="5400" b="1" dirty="0" smtClean="0"/>
              <a:t>Table of Content</a:t>
            </a:r>
            <a:endParaRPr lang="fr-FR" sz="5400" b="1" dirty="0"/>
          </a:p>
        </p:txBody>
      </p:sp>
      <p:sp>
        <p:nvSpPr>
          <p:cNvPr id="3" name="ZoneTexte 2"/>
          <p:cNvSpPr txBox="1"/>
          <p:nvPr/>
        </p:nvSpPr>
        <p:spPr>
          <a:xfrm>
            <a:off x="2259116" y="2641599"/>
            <a:ext cx="7840608" cy="6186309"/>
          </a:xfrm>
          <a:prstGeom prst="rect">
            <a:avLst/>
          </a:prstGeom>
          <a:noFill/>
        </p:spPr>
        <p:txBody>
          <a:bodyPr wrap="none" rtlCol="0">
            <a:spAutoFit/>
          </a:bodyPr>
          <a:lstStyle/>
          <a:p>
            <a:pPr marL="571500" indent="-571500">
              <a:buFont typeface="Wingdings" panose="05000000000000000000" pitchFamily="2" charset="2"/>
              <a:buChar char="ü"/>
            </a:pPr>
            <a:r>
              <a:rPr lang="fr-FR" sz="4400" b="1" dirty="0" err="1" smtClean="0"/>
              <a:t>Purpose</a:t>
            </a:r>
            <a:endParaRPr lang="fr-FR" sz="4400" b="1" dirty="0" smtClean="0"/>
          </a:p>
          <a:p>
            <a:pPr marL="571500" indent="-571500">
              <a:buFont typeface="Wingdings" panose="05000000000000000000" pitchFamily="2" charset="2"/>
              <a:buChar char="ü"/>
            </a:pPr>
            <a:endParaRPr lang="fr-FR" sz="4400" b="1" dirty="0"/>
          </a:p>
          <a:p>
            <a:pPr marL="571500" indent="-571500">
              <a:buFont typeface="Wingdings" panose="05000000000000000000" pitchFamily="2" charset="2"/>
              <a:buChar char="ü"/>
            </a:pPr>
            <a:r>
              <a:rPr lang="fr-FR" sz="4400" b="1" dirty="0" smtClean="0"/>
              <a:t>International </a:t>
            </a:r>
            <a:r>
              <a:rPr lang="fr-FR" sz="4400" b="1" dirty="0" err="1" smtClean="0"/>
              <a:t>Rules</a:t>
            </a:r>
            <a:endParaRPr lang="fr-FR" sz="4400" b="1" dirty="0" smtClean="0"/>
          </a:p>
          <a:p>
            <a:pPr marL="571500" indent="-571500">
              <a:buFont typeface="Wingdings" panose="05000000000000000000" pitchFamily="2" charset="2"/>
              <a:buChar char="ü"/>
            </a:pPr>
            <a:endParaRPr lang="fr-FR" sz="4400" b="1" dirty="0"/>
          </a:p>
          <a:p>
            <a:pPr marL="571500" indent="-571500">
              <a:buFont typeface="Wingdings" panose="05000000000000000000" pitchFamily="2" charset="2"/>
              <a:buChar char="ü"/>
            </a:pPr>
            <a:r>
              <a:rPr lang="fr-FR" sz="4400" b="1" dirty="0" err="1" smtClean="0"/>
              <a:t>Pre</a:t>
            </a:r>
            <a:r>
              <a:rPr lang="fr-FR" sz="4400" b="1" dirty="0" smtClean="0"/>
              <a:t> </a:t>
            </a:r>
            <a:r>
              <a:rPr lang="fr-FR" sz="4400" b="1" dirty="0" err="1" smtClean="0"/>
              <a:t>Competition</a:t>
            </a:r>
            <a:r>
              <a:rPr lang="fr-FR" sz="4400" b="1" dirty="0" smtClean="0"/>
              <a:t> National</a:t>
            </a:r>
          </a:p>
          <a:p>
            <a:pPr marL="571500" indent="-571500">
              <a:buFont typeface="Wingdings" panose="05000000000000000000" pitchFamily="2" charset="2"/>
              <a:buChar char="ü"/>
            </a:pPr>
            <a:endParaRPr lang="fr-FR" sz="4400" b="1" dirty="0"/>
          </a:p>
          <a:p>
            <a:pPr marL="571500" indent="-571500">
              <a:buFont typeface="Wingdings" panose="05000000000000000000" pitchFamily="2" charset="2"/>
              <a:buChar char="ü"/>
            </a:pPr>
            <a:r>
              <a:rPr lang="fr-FR" sz="4400" b="1" dirty="0" err="1" smtClean="0"/>
              <a:t>Competition</a:t>
            </a:r>
            <a:r>
              <a:rPr lang="fr-FR" sz="4400" b="1" dirty="0" smtClean="0"/>
              <a:t> National</a:t>
            </a:r>
          </a:p>
          <a:p>
            <a:pPr marL="571500" indent="-571500">
              <a:buFont typeface="Wingdings" panose="05000000000000000000" pitchFamily="2" charset="2"/>
              <a:buChar char="ü"/>
            </a:pPr>
            <a:endParaRPr lang="fr-FR" sz="4400" b="1" dirty="0"/>
          </a:p>
          <a:p>
            <a:pPr marL="571500" indent="-571500">
              <a:buFont typeface="Wingdings" panose="05000000000000000000" pitchFamily="2" charset="2"/>
              <a:buChar char="ü"/>
            </a:pPr>
            <a:r>
              <a:rPr lang="fr-FR" sz="4400" b="1" dirty="0" smtClean="0"/>
              <a:t>Post </a:t>
            </a:r>
            <a:r>
              <a:rPr lang="fr-FR" sz="4400" b="1" dirty="0" err="1" smtClean="0"/>
              <a:t>Competition</a:t>
            </a:r>
            <a:r>
              <a:rPr lang="fr-FR" sz="4400" b="1" dirty="0" smtClean="0"/>
              <a:t> National</a:t>
            </a:r>
            <a:endParaRPr lang="fr-FR" sz="4400" b="1"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16843" y="3155873"/>
            <a:ext cx="3975253" cy="3975253"/>
          </a:xfrm>
          <a:prstGeom prst="rect">
            <a:avLst/>
          </a:prstGeom>
        </p:spPr>
      </p:pic>
    </p:spTree>
    <p:extLst>
      <p:ext uri="{BB962C8B-B14F-4D97-AF65-F5344CB8AC3E}">
        <p14:creationId xmlns:p14="http://schemas.microsoft.com/office/powerpoint/2010/main" val="49584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5867312" cy="923330"/>
          </a:xfrm>
          <a:prstGeom prst="rect">
            <a:avLst/>
          </a:prstGeom>
          <a:noFill/>
        </p:spPr>
        <p:txBody>
          <a:bodyPr wrap="none" rtlCol="0">
            <a:spAutoFit/>
          </a:bodyPr>
          <a:lstStyle/>
          <a:p>
            <a:r>
              <a:rPr lang="fr-FR" sz="5400" b="1" dirty="0" err="1" smtClean="0"/>
              <a:t>Competition</a:t>
            </a:r>
            <a:r>
              <a:rPr lang="fr-FR" sz="5400" b="1" dirty="0" smtClean="0"/>
              <a:t> Day</a:t>
            </a:r>
            <a:endParaRPr lang="fr-FR" sz="5400" b="1" dirty="0"/>
          </a:p>
        </p:txBody>
      </p:sp>
      <p:sp>
        <p:nvSpPr>
          <p:cNvPr id="3" name="ZoneTexte 2"/>
          <p:cNvSpPr txBox="1"/>
          <p:nvPr/>
        </p:nvSpPr>
        <p:spPr>
          <a:xfrm>
            <a:off x="2259116" y="1320799"/>
            <a:ext cx="15070941" cy="8525411"/>
          </a:xfrm>
          <a:prstGeom prst="rect">
            <a:avLst/>
          </a:prstGeom>
          <a:noFill/>
        </p:spPr>
        <p:txBody>
          <a:bodyPr wrap="square" rtlCol="0">
            <a:spAutoFit/>
          </a:bodyPr>
          <a:lstStyle/>
          <a:p>
            <a:pPr algn="just"/>
            <a:r>
              <a:rPr lang="en-US" sz="4400" b="1" dirty="0"/>
              <a:t>0 hour</a:t>
            </a:r>
          </a:p>
          <a:p>
            <a:pPr marL="571500" indent="-571500" algn="just">
              <a:buFont typeface="Arial" panose="020B0604020202020204" pitchFamily="34" charset="0"/>
              <a:buChar char="•"/>
            </a:pPr>
            <a:r>
              <a:rPr lang="en-US" sz="4000" dirty="0"/>
              <a:t>chefs enter the writing room</a:t>
            </a:r>
          </a:p>
          <a:p>
            <a:pPr marL="571500" indent="-571500" algn="just">
              <a:buFont typeface="Arial" panose="020B0604020202020204" pitchFamily="34" charset="0"/>
              <a:buChar char="•"/>
            </a:pPr>
            <a:r>
              <a:rPr lang="en-US" sz="4000" dirty="0"/>
              <a:t>black box unveiled along with written common table ingredients</a:t>
            </a:r>
          </a:p>
          <a:p>
            <a:pPr marL="571500" indent="-571500" algn="just">
              <a:buFont typeface="Arial" panose="020B0604020202020204" pitchFamily="34" charset="0"/>
              <a:buChar char="•"/>
            </a:pPr>
            <a:r>
              <a:rPr lang="en-US" sz="4000" dirty="0"/>
              <a:t>chefs given 30 minutes to complete writing menu</a:t>
            </a:r>
          </a:p>
          <a:p>
            <a:pPr marL="571500" indent="-571500" algn="just">
              <a:buFont typeface="Arial" panose="020B0604020202020204" pitchFamily="34" charset="0"/>
              <a:buChar char="•"/>
            </a:pPr>
            <a:r>
              <a:rPr lang="en-US" sz="4000" dirty="0"/>
              <a:t>if chefs finished early they must remain in writing room till time expires.</a:t>
            </a:r>
          </a:p>
          <a:p>
            <a:pPr algn="just"/>
            <a:r>
              <a:rPr lang="en-US" sz="4400" b="1" dirty="0"/>
              <a:t>30 min</a:t>
            </a:r>
          </a:p>
          <a:p>
            <a:pPr marL="571500" indent="-571500" algn="just">
              <a:buFont typeface="Arial" panose="020B0604020202020204" pitchFamily="34" charset="0"/>
              <a:buChar char="•"/>
            </a:pPr>
            <a:r>
              <a:rPr lang="en-US" sz="4000" dirty="0"/>
              <a:t>chefs hand in menus and proceed to their assigned kitchen stations</a:t>
            </a:r>
          </a:p>
          <a:p>
            <a:pPr marL="571500" indent="-571500" algn="just">
              <a:buFont typeface="Arial" panose="020B0604020202020204" pitchFamily="34" charset="0"/>
              <a:buChar char="•"/>
            </a:pPr>
            <a:r>
              <a:rPr lang="en-US" sz="4000" dirty="0"/>
              <a:t>chefs begin to cook</a:t>
            </a:r>
          </a:p>
          <a:p>
            <a:pPr marL="571500" indent="-571500" algn="just">
              <a:buFont typeface="Arial" panose="020B0604020202020204" pitchFamily="34" charset="0"/>
              <a:buChar char="•"/>
            </a:pPr>
            <a:r>
              <a:rPr lang="en-US" sz="4000" dirty="0"/>
              <a:t>Menus in other than English are translated, then typed on menu forms for jury</a:t>
            </a:r>
          </a:p>
        </p:txBody>
      </p:sp>
    </p:spTree>
    <p:extLst>
      <p:ext uri="{BB962C8B-B14F-4D97-AF65-F5344CB8AC3E}">
        <p14:creationId xmlns:p14="http://schemas.microsoft.com/office/powerpoint/2010/main" val="81349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5867312" cy="923330"/>
          </a:xfrm>
          <a:prstGeom prst="rect">
            <a:avLst/>
          </a:prstGeom>
          <a:noFill/>
        </p:spPr>
        <p:txBody>
          <a:bodyPr wrap="none" rtlCol="0">
            <a:spAutoFit/>
          </a:bodyPr>
          <a:lstStyle/>
          <a:p>
            <a:r>
              <a:rPr lang="fr-FR" sz="5400" b="1" dirty="0" err="1" smtClean="0"/>
              <a:t>Competition</a:t>
            </a:r>
            <a:r>
              <a:rPr lang="fr-FR" sz="5400" b="1" dirty="0" smtClean="0"/>
              <a:t> Day</a:t>
            </a:r>
            <a:endParaRPr lang="fr-FR" sz="5400" b="1" dirty="0"/>
          </a:p>
        </p:txBody>
      </p:sp>
      <p:sp>
        <p:nvSpPr>
          <p:cNvPr id="3" name="ZoneTexte 2"/>
          <p:cNvSpPr txBox="1"/>
          <p:nvPr/>
        </p:nvSpPr>
        <p:spPr>
          <a:xfrm>
            <a:off x="2259116" y="1320799"/>
            <a:ext cx="15070941" cy="8340745"/>
          </a:xfrm>
          <a:prstGeom prst="rect">
            <a:avLst/>
          </a:prstGeom>
          <a:noFill/>
        </p:spPr>
        <p:txBody>
          <a:bodyPr wrap="square" rtlCol="0">
            <a:spAutoFit/>
          </a:bodyPr>
          <a:lstStyle/>
          <a:p>
            <a:pPr algn="just"/>
            <a:r>
              <a:rPr lang="en-US" sz="4400" b="1" dirty="0"/>
              <a:t>2h 30 min</a:t>
            </a:r>
          </a:p>
          <a:p>
            <a:pPr marL="571500" indent="-571500" algn="just">
              <a:buFont typeface="Arial" panose="020B0604020202020204" pitchFamily="34" charset="0"/>
              <a:buChar char="•"/>
            </a:pPr>
            <a:r>
              <a:rPr lang="en-US" sz="3200" dirty="0"/>
              <a:t>tasting judges arrive</a:t>
            </a:r>
          </a:p>
          <a:p>
            <a:pPr marL="571500" indent="-571500" algn="just">
              <a:buFont typeface="Arial" panose="020B0604020202020204" pitchFamily="34" charset="0"/>
              <a:buChar char="•"/>
            </a:pPr>
            <a:r>
              <a:rPr lang="en-US" sz="3200" dirty="0"/>
              <a:t>Assemble tasting judges and describe the flow of the day as well as your expectations</a:t>
            </a:r>
          </a:p>
          <a:p>
            <a:pPr algn="just"/>
            <a:r>
              <a:rPr lang="en-US" sz="4400" b="1" dirty="0"/>
              <a:t>3h 30 min</a:t>
            </a:r>
          </a:p>
          <a:p>
            <a:pPr marL="571500" indent="-571500" algn="just">
              <a:buFont typeface="Arial" panose="020B0604020202020204" pitchFamily="34" charset="0"/>
              <a:buChar char="•"/>
            </a:pPr>
            <a:r>
              <a:rPr lang="en-US" sz="3200" dirty="0"/>
              <a:t>first course due and sent to tasting room (for international competition, 3 plates to judges, 1 to photo table)</a:t>
            </a:r>
          </a:p>
          <a:p>
            <a:pPr marL="571500" indent="-571500" algn="just">
              <a:buFont typeface="Arial" panose="020B0604020202020204" pitchFamily="34" charset="0"/>
              <a:buChar char="•"/>
            </a:pPr>
            <a:r>
              <a:rPr lang="en-US" sz="3200" dirty="0"/>
              <a:t>tasting judges have 13 minutes to complete the judging. They will not confer with each other until all have written an initial score. Alteration of initial score may only be changed by 5% after discussion.</a:t>
            </a:r>
          </a:p>
          <a:p>
            <a:pPr marL="571500" indent="-571500" algn="just">
              <a:buFont typeface="Arial" panose="020B0604020202020204" pitchFamily="34" charset="0"/>
              <a:buChar char="•"/>
            </a:pPr>
            <a:r>
              <a:rPr lang="en-US" sz="3200" dirty="0"/>
              <a:t>Kitchen helpers remove dishes</a:t>
            </a:r>
          </a:p>
          <a:p>
            <a:pPr algn="just"/>
            <a:r>
              <a:rPr lang="en-US" sz="4400" b="1" dirty="0"/>
              <a:t>3h 45min</a:t>
            </a:r>
          </a:p>
          <a:p>
            <a:pPr marL="571500" indent="-571500" algn="just">
              <a:buFont typeface="Arial" panose="020B0604020202020204" pitchFamily="34" charset="0"/>
              <a:buChar char="•"/>
            </a:pPr>
            <a:r>
              <a:rPr lang="en-US" sz="3200" dirty="0"/>
              <a:t>second course due and sent to tasting r</a:t>
            </a:r>
            <a:r>
              <a:rPr lang="en-US" sz="3600" dirty="0"/>
              <a:t>oom</a:t>
            </a:r>
          </a:p>
          <a:p>
            <a:pPr algn="just"/>
            <a:r>
              <a:rPr lang="en-US" sz="4400" b="1" dirty="0"/>
              <a:t>4h</a:t>
            </a:r>
          </a:p>
          <a:p>
            <a:pPr marL="571500" indent="-571500" algn="just">
              <a:buFont typeface="Arial" panose="020B0604020202020204" pitchFamily="34" charset="0"/>
              <a:buChar char="•"/>
            </a:pPr>
            <a:r>
              <a:rPr lang="en-US" sz="3200" dirty="0"/>
              <a:t>final course due and sent to tasting room</a:t>
            </a:r>
          </a:p>
        </p:txBody>
      </p:sp>
    </p:spTree>
    <p:extLst>
      <p:ext uri="{BB962C8B-B14F-4D97-AF65-F5344CB8AC3E}">
        <p14:creationId xmlns:p14="http://schemas.microsoft.com/office/powerpoint/2010/main" val="331987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5867312" cy="923330"/>
          </a:xfrm>
          <a:prstGeom prst="rect">
            <a:avLst/>
          </a:prstGeom>
          <a:noFill/>
        </p:spPr>
        <p:txBody>
          <a:bodyPr wrap="none" rtlCol="0">
            <a:spAutoFit/>
          </a:bodyPr>
          <a:lstStyle/>
          <a:p>
            <a:r>
              <a:rPr lang="fr-FR" sz="5400" b="1" dirty="0" err="1" smtClean="0"/>
              <a:t>Competition</a:t>
            </a:r>
            <a:r>
              <a:rPr lang="fr-FR" sz="5400" b="1" dirty="0" smtClean="0"/>
              <a:t> Day</a:t>
            </a:r>
            <a:endParaRPr lang="fr-FR" sz="5400" b="1" dirty="0"/>
          </a:p>
        </p:txBody>
      </p:sp>
      <p:sp>
        <p:nvSpPr>
          <p:cNvPr id="3" name="ZoneTexte 2"/>
          <p:cNvSpPr txBox="1"/>
          <p:nvPr/>
        </p:nvSpPr>
        <p:spPr>
          <a:xfrm>
            <a:off x="2259116" y="1320799"/>
            <a:ext cx="15070941" cy="6863417"/>
          </a:xfrm>
          <a:prstGeom prst="rect">
            <a:avLst/>
          </a:prstGeom>
          <a:noFill/>
        </p:spPr>
        <p:txBody>
          <a:bodyPr wrap="square" rtlCol="0">
            <a:spAutoFit/>
          </a:bodyPr>
          <a:lstStyle/>
          <a:p>
            <a:pPr algn="just"/>
            <a:r>
              <a:rPr lang="en-US" sz="4400" dirty="0"/>
              <a:t>Competitors have </a:t>
            </a:r>
            <a:r>
              <a:rPr lang="en-US" sz="4400" b="1" dirty="0"/>
              <a:t>30 min </a:t>
            </a:r>
            <a:r>
              <a:rPr lang="en-US" sz="4400" dirty="0"/>
              <a:t>to clean and return their station to its original condition. They must ensure that all equipment used is also cleaned.  Competitors must remain in kitchen until released by Kitchen Supervisor.</a:t>
            </a:r>
          </a:p>
          <a:p>
            <a:pPr algn="just"/>
            <a:r>
              <a:rPr lang="en-US" sz="4400" dirty="0"/>
              <a:t> </a:t>
            </a:r>
          </a:p>
          <a:p>
            <a:pPr algn="just"/>
            <a:r>
              <a:rPr lang="en-US" sz="4400" dirty="0"/>
              <a:t> </a:t>
            </a:r>
          </a:p>
          <a:p>
            <a:pPr algn="just"/>
            <a:r>
              <a:rPr lang="en-US" sz="4400" dirty="0"/>
              <a:t>Following the competition, it is important that the competitors have the ability to view all competition plates and that the judges provide constructive feedback.</a:t>
            </a:r>
          </a:p>
        </p:txBody>
      </p:sp>
    </p:spTree>
    <p:extLst>
      <p:ext uri="{BB962C8B-B14F-4D97-AF65-F5344CB8AC3E}">
        <p14:creationId xmlns:p14="http://schemas.microsoft.com/office/powerpoint/2010/main" val="193100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5867312" cy="923330"/>
          </a:xfrm>
          <a:prstGeom prst="rect">
            <a:avLst/>
          </a:prstGeom>
          <a:noFill/>
        </p:spPr>
        <p:txBody>
          <a:bodyPr wrap="none" rtlCol="0">
            <a:spAutoFit/>
          </a:bodyPr>
          <a:lstStyle/>
          <a:p>
            <a:r>
              <a:rPr lang="fr-FR" sz="5400" b="1" dirty="0" err="1" smtClean="0"/>
              <a:t>Competition</a:t>
            </a:r>
            <a:r>
              <a:rPr lang="fr-FR" sz="5400" b="1" dirty="0" smtClean="0"/>
              <a:t> Day</a:t>
            </a:r>
            <a:endParaRPr lang="fr-FR" sz="5400" b="1" dirty="0"/>
          </a:p>
        </p:txBody>
      </p:sp>
      <p:pic>
        <p:nvPicPr>
          <p:cNvPr id="5" name="Picture 1" descr="ch2_078_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214" y="1078852"/>
            <a:ext cx="7198919" cy="9208148"/>
          </a:xfrm>
          <a:prstGeom prst="rect">
            <a:avLst/>
          </a:prstGeom>
        </p:spPr>
      </p:pic>
      <p:sp>
        <p:nvSpPr>
          <p:cNvPr id="7" name="ZoneTexte 6"/>
          <p:cNvSpPr txBox="1"/>
          <p:nvPr/>
        </p:nvSpPr>
        <p:spPr>
          <a:xfrm>
            <a:off x="2780143" y="4481780"/>
            <a:ext cx="5121915" cy="1323439"/>
          </a:xfrm>
          <a:prstGeom prst="rect">
            <a:avLst/>
          </a:prstGeom>
          <a:noFill/>
        </p:spPr>
        <p:txBody>
          <a:bodyPr wrap="none" rtlCol="0">
            <a:spAutoFit/>
          </a:bodyPr>
          <a:lstStyle/>
          <a:p>
            <a:r>
              <a:rPr lang="fr-FR" sz="4000" b="1" dirty="0" smtClean="0"/>
              <a:t>Manchester 2016</a:t>
            </a:r>
          </a:p>
          <a:p>
            <a:r>
              <a:rPr lang="fr-FR" sz="4000" b="1" dirty="0" smtClean="0"/>
              <a:t>Final </a:t>
            </a:r>
            <a:r>
              <a:rPr lang="fr-FR" sz="4000" b="1" dirty="0" err="1" smtClean="0"/>
              <a:t>plating</a:t>
            </a:r>
            <a:r>
              <a:rPr lang="fr-FR" sz="4000" b="1" dirty="0" smtClean="0"/>
              <a:t> display</a:t>
            </a:r>
            <a:endParaRPr lang="fr-FR" sz="4000" b="1" dirty="0"/>
          </a:p>
        </p:txBody>
      </p:sp>
    </p:spTree>
    <p:extLst>
      <p:ext uri="{BB962C8B-B14F-4D97-AF65-F5344CB8AC3E}">
        <p14:creationId xmlns:p14="http://schemas.microsoft.com/office/powerpoint/2010/main" val="59245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5867312" cy="923330"/>
          </a:xfrm>
          <a:prstGeom prst="rect">
            <a:avLst/>
          </a:prstGeom>
          <a:noFill/>
        </p:spPr>
        <p:txBody>
          <a:bodyPr wrap="none" rtlCol="0">
            <a:spAutoFit/>
          </a:bodyPr>
          <a:lstStyle/>
          <a:p>
            <a:r>
              <a:rPr lang="fr-FR" sz="5400" b="1" dirty="0" err="1" smtClean="0"/>
              <a:t>Competition</a:t>
            </a:r>
            <a:r>
              <a:rPr lang="fr-FR" sz="5400" b="1" dirty="0" smtClean="0"/>
              <a:t> Day</a:t>
            </a:r>
            <a:endParaRPr lang="fr-FR" sz="5400" b="1" dirty="0"/>
          </a:p>
        </p:txBody>
      </p:sp>
      <p:sp>
        <p:nvSpPr>
          <p:cNvPr id="3" name="ZoneTexte 2"/>
          <p:cNvSpPr txBox="1"/>
          <p:nvPr/>
        </p:nvSpPr>
        <p:spPr>
          <a:xfrm>
            <a:off x="2259116" y="1320799"/>
            <a:ext cx="15070941" cy="8956298"/>
          </a:xfrm>
          <a:prstGeom prst="rect">
            <a:avLst/>
          </a:prstGeom>
          <a:noFill/>
        </p:spPr>
        <p:txBody>
          <a:bodyPr wrap="square" rtlCol="0">
            <a:spAutoFit/>
          </a:bodyPr>
          <a:lstStyle/>
          <a:p>
            <a:pPr algn="just"/>
            <a:r>
              <a:rPr lang="en-US" sz="4400" dirty="0"/>
              <a:t>If the award ceremony is immediately following, then preparation of awards should be done during the competition in the same room as the competitors plates. </a:t>
            </a:r>
          </a:p>
          <a:p>
            <a:pPr marL="571500" indent="-571500" algn="just">
              <a:buFont typeface="Arial" panose="020B0604020202020204" pitchFamily="34" charset="0"/>
              <a:buChar char="•"/>
            </a:pPr>
            <a:r>
              <a:rPr lang="en-US" sz="4000" dirty="0"/>
              <a:t>Thank the competitors</a:t>
            </a:r>
          </a:p>
          <a:p>
            <a:pPr marL="571500" indent="-571500" algn="just">
              <a:buFont typeface="Arial" panose="020B0604020202020204" pitchFamily="34" charset="0"/>
              <a:buChar char="•"/>
            </a:pPr>
            <a:r>
              <a:rPr lang="en-US" sz="4000" dirty="0"/>
              <a:t>Thank the kitchen and tasting judges</a:t>
            </a:r>
          </a:p>
          <a:p>
            <a:pPr marL="571500" indent="-571500" algn="just">
              <a:buFont typeface="Arial" panose="020B0604020202020204" pitchFamily="34" charset="0"/>
              <a:buChar char="•"/>
            </a:pPr>
            <a:r>
              <a:rPr lang="en-US" sz="4000" dirty="0"/>
              <a:t>Thank any volunteers that assisted</a:t>
            </a:r>
          </a:p>
          <a:p>
            <a:pPr marL="571500" indent="-571500" algn="just">
              <a:buFont typeface="Arial" panose="020B0604020202020204" pitchFamily="34" charset="0"/>
              <a:buChar char="•"/>
            </a:pPr>
            <a:r>
              <a:rPr lang="en-US" sz="4000" dirty="0"/>
              <a:t>Recognize the venue and their staff that assisted</a:t>
            </a:r>
          </a:p>
          <a:p>
            <a:pPr marL="571500" indent="-571500" algn="just">
              <a:buFont typeface="Arial" panose="020B0604020202020204" pitchFamily="34" charset="0"/>
              <a:buChar char="•"/>
            </a:pPr>
            <a:r>
              <a:rPr lang="en-US" sz="4000" dirty="0"/>
              <a:t>Recognize the sponsors</a:t>
            </a:r>
          </a:p>
          <a:p>
            <a:pPr marL="1257285" lvl="1" indent="-571500" algn="just">
              <a:buFont typeface="Arial" panose="020B0604020202020204" pitchFamily="34" charset="0"/>
              <a:buChar char="•"/>
            </a:pPr>
            <a:r>
              <a:rPr lang="en-US" sz="4000" b="1" dirty="0"/>
              <a:t>First award </a:t>
            </a:r>
            <a:r>
              <a:rPr lang="en-US" sz="4000" dirty="0"/>
              <a:t>should be the kitchen award if having</a:t>
            </a:r>
          </a:p>
          <a:p>
            <a:pPr marL="1257285" lvl="1" indent="-571500" algn="just">
              <a:buFont typeface="Arial" panose="020B0604020202020204" pitchFamily="34" charset="0"/>
              <a:buChar char="•"/>
            </a:pPr>
            <a:r>
              <a:rPr lang="en-US" sz="4000" b="1" dirty="0"/>
              <a:t>Third place</a:t>
            </a:r>
          </a:p>
          <a:p>
            <a:pPr marL="1257285" lvl="1" indent="-571500" algn="just">
              <a:buFont typeface="Arial" panose="020B0604020202020204" pitchFamily="34" charset="0"/>
              <a:buChar char="•"/>
            </a:pPr>
            <a:r>
              <a:rPr lang="en-US" sz="4000" b="1" dirty="0"/>
              <a:t>Second place</a:t>
            </a:r>
          </a:p>
          <a:p>
            <a:pPr marL="1257285" lvl="1" indent="-571500" algn="just">
              <a:buFont typeface="Arial" panose="020B0604020202020204" pitchFamily="34" charset="0"/>
              <a:buChar char="•"/>
            </a:pPr>
            <a:r>
              <a:rPr lang="en-US" sz="4000" b="1" dirty="0"/>
              <a:t>First place</a:t>
            </a:r>
          </a:p>
          <a:p>
            <a:pPr marL="1257285" lvl="1" indent="-571500" algn="just">
              <a:buFont typeface="Arial" panose="020B0604020202020204" pitchFamily="34" charset="0"/>
              <a:buChar char="•"/>
            </a:pPr>
            <a:r>
              <a:rPr lang="en-US" sz="4000" dirty="0"/>
              <a:t>What are the next steps?  International?</a:t>
            </a:r>
          </a:p>
        </p:txBody>
      </p:sp>
    </p:spTree>
    <p:extLst>
      <p:ext uri="{BB962C8B-B14F-4D97-AF65-F5344CB8AC3E}">
        <p14:creationId xmlns:p14="http://schemas.microsoft.com/office/powerpoint/2010/main" val="126512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4"/>
            <a:ext cx="18291175" cy="10288786"/>
          </a:xfrm>
          <a:prstGeom prst="rect">
            <a:avLst/>
          </a:prstGeom>
        </p:spPr>
      </p:pic>
      <p:sp>
        <p:nvSpPr>
          <p:cNvPr id="3" name="ZoneTexte 2"/>
          <p:cNvSpPr txBox="1"/>
          <p:nvPr/>
        </p:nvSpPr>
        <p:spPr>
          <a:xfrm>
            <a:off x="1804475" y="6143042"/>
            <a:ext cx="14682224" cy="1477649"/>
          </a:xfrm>
          <a:prstGeom prst="rect">
            <a:avLst/>
          </a:prstGeom>
          <a:noFill/>
        </p:spPr>
        <p:txBody>
          <a:bodyPr wrap="none" rtlCol="0">
            <a:spAutoFit/>
          </a:bodyPr>
          <a:lstStyle/>
          <a:p>
            <a:r>
              <a:rPr lang="fr-FR" sz="9002" b="1" dirty="0" smtClean="0"/>
              <a:t>Post </a:t>
            </a:r>
            <a:r>
              <a:rPr lang="fr-FR" sz="9002" b="1" dirty="0" err="1" smtClean="0"/>
              <a:t>Competition</a:t>
            </a:r>
            <a:r>
              <a:rPr lang="fr-FR" sz="9002" b="1" dirty="0" smtClean="0"/>
              <a:t> National</a:t>
            </a:r>
            <a:endParaRPr lang="fr-FR" sz="9002" b="1" dirty="0"/>
          </a:p>
        </p:txBody>
      </p:sp>
    </p:spTree>
    <p:extLst>
      <p:ext uri="{BB962C8B-B14F-4D97-AF65-F5344CB8AC3E}">
        <p14:creationId xmlns:p14="http://schemas.microsoft.com/office/powerpoint/2010/main" val="37255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8890575" cy="923330"/>
          </a:xfrm>
          <a:prstGeom prst="rect">
            <a:avLst/>
          </a:prstGeom>
          <a:noFill/>
        </p:spPr>
        <p:txBody>
          <a:bodyPr wrap="none" rtlCol="0">
            <a:spAutoFit/>
          </a:bodyPr>
          <a:lstStyle/>
          <a:p>
            <a:r>
              <a:rPr lang="fr-FR" sz="5400" b="1" dirty="0" smtClean="0"/>
              <a:t>Post </a:t>
            </a:r>
            <a:r>
              <a:rPr lang="fr-FR" sz="5400" b="1" dirty="0" err="1" smtClean="0"/>
              <a:t>Competition</a:t>
            </a:r>
            <a:r>
              <a:rPr lang="fr-FR" sz="5400" b="1" dirty="0" smtClean="0"/>
              <a:t> National</a:t>
            </a:r>
            <a:endParaRPr lang="fr-FR" sz="5400" b="1" dirty="0"/>
          </a:p>
        </p:txBody>
      </p:sp>
      <p:sp>
        <p:nvSpPr>
          <p:cNvPr id="3" name="ZoneTexte 2"/>
          <p:cNvSpPr txBox="1"/>
          <p:nvPr/>
        </p:nvSpPr>
        <p:spPr>
          <a:xfrm>
            <a:off x="2259116" y="1320799"/>
            <a:ext cx="15070941" cy="5509200"/>
          </a:xfrm>
          <a:prstGeom prst="rect">
            <a:avLst/>
          </a:prstGeom>
          <a:noFill/>
        </p:spPr>
        <p:txBody>
          <a:bodyPr wrap="square" rtlCol="0">
            <a:spAutoFit/>
          </a:bodyPr>
          <a:lstStyle/>
          <a:p>
            <a:pPr algn="just"/>
            <a:r>
              <a:rPr lang="en-US" sz="4400" dirty="0"/>
              <a:t>This is a good opportunity to assess the success of your competition and how to assist your winner with ever advantage possible to prepare for the next competition.</a:t>
            </a:r>
          </a:p>
          <a:p>
            <a:pPr algn="just"/>
            <a:r>
              <a:rPr lang="en-US" sz="4400" dirty="0"/>
              <a:t> </a:t>
            </a:r>
          </a:p>
          <a:p>
            <a:pPr algn="just"/>
            <a:r>
              <a:rPr lang="en-US" sz="4400" b="1" dirty="0"/>
              <a:t>Write a report</a:t>
            </a:r>
          </a:p>
          <a:p>
            <a:pPr algn="just"/>
            <a:r>
              <a:rPr lang="en-US" sz="4400" b="1" dirty="0"/>
              <a:t>When?</a:t>
            </a:r>
          </a:p>
          <a:p>
            <a:pPr algn="just"/>
            <a:r>
              <a:rPr lang="en-US" sz="4400" dirty="0" smtClean="0"/>
              <a:t>	As </a:t>
            </a:r>
            <a:r>
              <a:rPr lang="en-US" sz="4400" dirty="0"/>
              <a:t>soon as possible (within one week)</a:t>
            </a:r>
          </a:p>
        </p:txBody>
      </p:sp>
    </p:spTree>
    <p:extLst>
      <p:ext uri="{BB962C8B-B14F-4D97-AF65-F5344CB8AC3E}">
        <p14:creationId xmlns:p14="http://schemas.microsoft.com/office/powerpoint/2010/main" val="67593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8890575" cy="923330"/>
          </a:xfrm>
          <a:prstGeom prst="rect">
            <a:avLst/>
          </a:prstGeom>
          <a:noFill/>
        </p:spPr>
        <p:txBody>
          <a:bodyPr wrap="none" rtlCol="0">
            <a:spAutoFit/>
          </a:bodyPr>
          <a:lstStyle/>
          <a:p>
            <a:r>
              <a:rPr lang="fr-FR" sz="5400" b="1" dirty="0" smtClean="0"/>
              <a:t>Post </a:t>
            </a:r>
            <a:r>
              <a:rPr lang="fr-FR" sz="5400" b="1" dirty="0" err="1" smtClean="0"/>
              <a:t>Competition</a:t>
            </a:r>
            <a:r>
              <a:rPr lang="fr-FR" sz="5400" b="1" dirty="0" smtClean="0"/>
              <a:t> National</a:t>
            </a:r>
            <a:endParaRPr lang="fr-FR" sz="5400" b="1" dirty="0"/>
          </a:p>
        </p:txBody>
      </p:sp>
      <p:sp>
        <p:nvSpPr>
          <p:cNvPr id="3" name="ZoneTexte 2"/>
          <p:cNvSpPr txBox="1"/>
          <p:nvPr/>
        </p:nvSpPr>
        <p:spPr>
          <a:xfrm>
            <a:off x="2259116" y="1320799"/>
            <a:ext cx="15070941" cy="6863417"/>
          </a:xfrm>
          <a:prstGeom prst="rect">
            <a:avLst/>
          </a:prstGeom>
          <a:noFill/>
        </p:spPr>
        <p:txBody>
          <a:bodyPr wrap="square" rtlCol="0">
            <a:spAutoFit/>
          </a:bodyPr>
          <a:lstStyle/>
          <a:p>
            <a:pPr algn="just"/>
            <a:r>
              <a:rPr lang="en-US" sz="4400" b="1" dirty="0"/>
              <a:t>What to include?</a:t>
            </a:r>
          </a:p>
          <a:p>
            <a:pPr marL="571500" indent="-571500" algn="just">
              <a:buFont typeface="Arial" panose="020B0604020202020204" pitchFamily="34" charset="0"/>
              <a:buChar char="•"/>
            </a:pPr>
            <a:r>
              <a:rPr lang="en-US" sz="4400" dirty="0"/>
              <a:t>Competitors names and establishment</a:t>
            </a:r>
          </a:p>
          <a:p>
            <a:pPr marL="571500" indent="-571500" algn="just">
              <a:buFont typeface="Arial" panose="020B0604020202020204" pitchFamily="34" charset="0"/>
              <a:buChar char="•"/>
            </a:pPr>
            <a:r>
              <a:rPr lang="en-US" sz="4400" dirty="0"/>
              <a:t>Winners</a:t>
            </a:r>
          </a:p>
          <a:p>
            <a:pPr marL="571500" indent="-571500" algn="just">
              <a:buFont typeface="Arial" panose="020B0604020202020204" pitchFamily="34" charset="0"/>
              <a:buChar char="•"/>
            </a:pPr>
            <a:r>
              <a:rPr lang="en-US" sz="4400" dirty="0"/>
              <a:t>Kitchen judges and their establishments</a:t>
            </a:r>
          </a:p>
          <a:p>
            <a:pPr marL="571500" indent="-571500" algn="just">
              <a:buFont typeface="Arial" panose="020B0604020202020204" pitchFamily="34" charset="0"/>
              <a:buChar char="•"/>
            </a:pPr>
            <a:r>
              <a:rPr lang="en-US" sz="4400" dirty="0"/>
              <a:t>Tasting judges and their establishments</a:t>
            </a:r>
          </a:p>
          <a:p>
            <a:pPr marL="571500" indent="-571500" algn="just">
              <a:buFont typeface="Arial" panose="020B0604020202020204" pitchFamily="34" charset="0"/>
              <a:buChar char="•"/>
            </a:pPr>
            <a:r>
              <a:rPr lang="en-US" sz="4400" dirty="0"/>
              <a:t>Venue</a:t>
            </a:r>
          </a:p>
          <a:p>
            <a:pPr marL="1943069" lvl="2" indent="-571500" algn="just">
              <a:buFont typeface="Arial" panose="020B0604020202020204" pitchFamily="34" charset="0"/>
              <a:buChar char="•"/>
            </a:pPr>
            <a:r>
              <a:rPr lang="en-US" sz="4400" dirty="0"/>
              <a:t>Positives/negatives</a:t>
            </a:r>
          </a:p>
          <a:p>
            <a:pPr marL="1943069" lvl="2" indent="-571500" algn="just">
              <a:buFont typeface="Arial" panose="020B0604020202020204" pitchFamily="34" charset="0"/>
              <a:buChar char="•"/>
            </a:pPr>
            <a:r>
              <a:rPr lang="en-US" sz="4400" dirty="0"/>
              <a:t>Will you use this venue again?</a:t>
            </a:r>
          </a:p>
          <a:p>
            <a:pPr marL="1943069" lvl="2" indent="-571500" algn="just">
              <a:buFont typeface="Arial" panose="020B0604020202020204" pitchFamily="34" charset="0"/>
              <a:buChar char="•"/>
            </a:pPr>
            <a:r>
              <a:rPr lang="en-US" sz="4400" dirty="0"/>
              <a:t>Is there anything that would need to be changed?</a:t>
            </a:r>
          </a:p>
        </p:txBody>
      </p:sp>
    </p:spTree>
    <p:extLst>
      <p:ext uri="{BB962C8B-B14F-4D97-AF65-F5344CB8AC3E}">
        <p14:creationId xmlns:p14="http://schemas.microsoft.com/office/powerpoint/2010/main" val="221564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8890575" cy="923330"/>
          </a:xfrm>
          <a:prstGeom prst="rect">
            <a:avLst/>
          </a:prstGeom>
          <a:noFill/>
        </p:spPr>
        <p:txBody>
          <a:bodyPr wrap="none" rtlCol="0">
            <a:spAutoFit/>
          </a:bodyPr>
          <a:lstStyle/>
          <a:p>
            <a:r>
              <a:rPr lang="fr-FR" sz="5400" b="1" dirty="0" smtClean="0"/>
              <a:t>Post </a:t>
            </a:r>
            <a:r>
              <a:rPr lang="fr-FR" sz="5400" b="1" dirty="0" err="1" smtClean="0"/>
              <a:t>Competition</a:t>
            </a:r>
            <a:r>
              <a:rPr lang="fr-FR" sz="5400" b="1" dirty="0" smtClean="0"/>
              <a:t> National</a:t>
            </a:r>
            <a:endParaRPr lang="fr-FR" sz="5400" b="1" dirty="0"/>
          </a:p>
        </p:txBody>
      </p:sp>
      <p:sp>
        <p:nvSpPr>
          <p:cNvPr id="3" name="ZoneTexte 2"/>
          <p:cNvSpPr txBox="1"/>
          <p:nvPr/>
        </p:nvSpPr>
        <p:spPr>
          <a:xfrm>
            <a:off x="2259116" y="1320799"/>
            <a:ext cx="15070941" cy="7602081"/>
          </a:xfrm>
          <a:prstGeom prst="rect">
            <a:avLst/>
          </a:prstGeom>
          <a:noFill/>
        </p:spPr>
        <p:txBody>
          <a:bodyPr wrap="square" rtlCol="0">
            <a:spAutoFit/>
          </a:bodyPr>
          <a:lstStyle/>
          <a:p>
            <a:pPr algn="just"/>
            <a:r>
              <a:rPr lang="en-US" sz="4400" b="1" dirty="0"/>
              <a:t>What to include? cont.</a:t>
            </a:r>
          </a:p>
          <a:p>
            <a:pPr marL="1257285" lvl="1" indent="-571500" algn="just">
              <a:buFont typeface="Arial" panose="020B0604020202020204" pitchFamily="34" charset="0"/>
              <a:buChar char="•"/>
            </a:pPr>
            <a:r>
              <a:rPr lang="en-US" sz="4000" dirty="0"/>
              <a:t>Attach budget and expenses</a:t>
            </a:r>
          </a:p>
          <a:p>
            <a:pPr marL="1257285" lvl="1" indent="-571500" algn="just">
              <a:buFont typeface="Arial" panose="020B0604020202020204" pitchFamily="34" charset="0"/>
              <a:buChar char="•"/>
            </a:pPr>
            <a:r>
              <a:rPr lang="en-US" sz="4000" dirty="0"/>
              <a:t>Number of assistance used/required to improve</a:t>
            </a:r>
          </a:p>
          <a:p>
            <a:pPr marL="1257285" lvl="1" indent="-571500" algn="just">
              <a:buFont typeface="Arial" panose="020B0604020202020204" pitchFamily="34" charset="0"/>
              <a:buChar char="•"/>
            </a:pPr>
            <a:r>
              <a:rPr lang="en-US" sz="4000" dirty="0"/>
              <a:t>Problems</a:t>
            </a:r>
          </a:p>
          <a:p>
            <a:pPr marL="1257285" lvl="1" indent="-571500" algn="just">
              <a:buFont typeface="Arial" panose="020B0604020202020204" pitchFamily="34" charset="0"/>
              <a:buChar char="•"/>
            </a:pPr>
            <a:r>
              <a:rPr lang="en-US" sz="4000" dirty="0"/>
              <a:t>Solutions to improve the competition</a:t>
            </a:r>
          </a:p>
          <a:p>
            <a:pPr marL="1257285" lvl="1" indent="-571500" algn="just">
              <a:buFont typeface="Arial" panose="020B0604020202020204" pitchFamily="34" charset="0"/>
              <a:buChar char="•"/>
            </a:pPr>
            <a:r>
              <a:rPr lang="en-US" sz="4000" dirty="0"/>
              <a:t>Black box contents</a:t>
            </a:r>
          </a:p>
          <a:p>
            <a:pPr marL="1257285" lvl="1" indent="-571500" algn="just">
              <a:buFont typeface="Arial" panose="020B0604020202020204" pitchFamily="34" charset="0"/>
              <a:buChar char="•"/>
            </a:pPr>
            <a:r>
              <a:rPr lang="en-US" sz="4000" dirty="0"/>
              <a:t>Include photos </a:t>
            </a:r>
          </a:p>
          <a:p>
            <a:pPr marL="1257285" lvl="1" indent="-571500" algn="just">
              <a:buFont typeface="Arial" panose="020B0604020202020204" pitchFamily="34" charset="0"/>
              <a:buChar char="•"/>
            </a:pPr>
            <a:r>
              <a:rPr lang="en-US" sz="4000" dirty="0"/>
              <a:t>Press release if you want</a:t>
            </a:r>
          </a:p>
          <a:p>
            <a:pPr marL="1257285" lvl="1" indent="-571500" algn="just">
              <a:buFont typeface="Arial" panose="020B0604020202020204" pitchFamily="34" charset="0"/>
              <a:buChar char="•"/>
            </a:pPr>
            <a:r>
              <a:rPr lang="en-US" sz="4000" dirty="0"/>
              <a:t>Competition summary for national newsletter</a:t>
            </a:r>
          </a:p>
          <a:p>
            <a:pPr marL="1257285" lvl="1" indent="-571500" algn="just">
              <a:buFont typeface="Arial" panose="020B0604020202020204" pitchFamily="34" charset="0"/>
              <a:buChar char="•"/>
            </a:pPr>
            <a:r>
              <a:rPr lang="en-US" sz="4000" dirty="0"/>
              <a:t>Post to website</a:t>
            </a:r>
          </a:p>
          <a:p>
            <a:pPr algn="just"/>
            <a:endParaRPr lang="en-US" sz="4400" b="1" dirty="0"/>
          </a:p>
          <a:p>
            <a:pPr algn="just"/>
            <a:r>
              <a:rPr lang="en-US" sz="4000" dirty="0"/>
              <a:t>Keep this in your Bailliage records for future competitions.</a:t>
            </a:r>
          </a:p>
        </p:txBody>
      </p:sp>
    </p:spTree>
    <p:extLst>
      <p:ext uri="{BB962C8B-B14F-4D97-AF65-F5344CB8AC3E}">
        <p14:creationId xmlns:p14="http://schemas.microsoft.com/office/powerpoint/2010/main" val="19426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8890575" cy="923330"/>
          </a:xfrm>
          <a:prstGeom prst="rect">
            <a:avLst/>
          </a:prstGeom>
          <a:noFill/>
        </p:spPr>
        <p:txBody>
          <a:bodyPr wrap="none" rtlCol="0">
            <a:spAutoFit/>
          </a:bodyPr>
          <a:lstStyle/>
          <a:p>
            <a:r>
              <a:rPr lang="fr-FR" sz="5400" b="1" dirty="0" smtClean="0"/>
              <a:t>Post </a:t>
            </a:r>
            <a:r>
              <a:rPr lang="fr-FR" sz="5400" b="1" dirty="0" err="1" smtClean="0"/>
              <a:t>Competition</a:t>
            </a:r>
            <a:r>
              <a:rPr lang="fr-FR" sz="5400" b="1" dirty="0" smtClean="0"/>
              <a:t> National</a:t>
            </a:r>
            <a:endParaRPr lang="fr-FR" sz="5400" b="1" dirty="0"/>
          </a:p>
        </p:txBody>
      </p:sp>
      <p:sp>
        <p:nvSpPr>
          <p:cNvPr id="3" name="ZoneTexte 2"/>
          <p:cNvSpPr txBox="1"/>
          <p:nvPr/>
        </p:nvSpPr>
        <p:spPr>
          <a:xfrm>
            <a:off x="2259116" y="1320799"/>
            <a:ext cx="15070941" cy="7540526"/>
          </a:xfrm>
          <a:prstGeom prst="rect">
            <a:avLst/>
          </a:prstGeom>
          <a:noFill/>
        </p:spPr>
        <p:txBody>
          <a:bodyPr wrap="square" rtlCol="0">
            <a:spAutoFit/>
          </a:bodyPr>
          <a:lstStyle/>
          <a:p>
            <a:pPr algn="just"/>
            <a:r>
              <a:rPr lang="en-US" sz="4400" b="1" dirty="0"/>
              <a:t>Competitor follow-up</a:t>
            </a:r>
          </a:p>
          <a:p>
            <a:pPr marL="571500" indent="-571500" algn="just">
              <a:buFont typeface="Arial" panose="020B0604020202020204" pitchFamily="34" charset="0"/>
              <a:buChar char="•"/>
            </a:pPr>
            <a:r>
              <a:rPr lang="en-US" sz="4000" dirty="0"/>
              <a:t>Assign a mentor to winning competitor (last years winner is a good resource and a Maître </a:t>
            </a:r>
            <a:r>
              <a:rPr lang="en-US" sz="4000" dirty="0" err="1"/>
              <a:t>Rotisseur</a:t>
            </a:r>
            <a:r>
              <a:rPr lang="en-US" sz="4000" dirty="0"/>
              <a:t> within  his Bailliage) </a:t>
            </a:r>
          </a:p>
          <a:p>
            <a:pPr marL="571500" indent="-571500" algn="just">
              <a:buFont typeface="Arial" panose="020B0604020202020204" pitchFamily="34" charset="0"/>
              <a:buChar char="•"/>
            </a:pPr>
            <a:r>
              <a:rPr lang="en-US" sz="4000" dirty="0"/>
              <a:t>Provide the winner with the opportunity to do 3-5 more black box trials prior to their next competition with different </a:t>
            </a:r>
            <a:r>
              <a:rPr lang="en-US" sz="4000" dirty="0" err="1"/>
              <a:t>CdR</a:t>
            </a:r>
            <a:r>
              <a:rPr lang="en-US" sz="4000" dirty="0"/>
              <a:t> professionals so that they gain experience of unfamiliar environments, hone their equipment and get the benefit of critique from revered chefs in the industry</a:t>
            </a:r>
          </a:p>
          <a:p>
            <a:pPr marL="571500" indent="-571500" algn="just">
              <a:buFont typeface="Arial" panose="020B0604020202020204" pitchFamily="34" charset="0"/>
              <a:buChar char="•"/>
            </a:pPr>
            <a:r>
              <a:rPr lang="en-US" sz="4000" dirty="0"/>
              <a:t>Provide them with opportunities to improve on areas they are least skilled at, </a:t>
            </a:r>
            <a:r>
              <a:rPr lang="en-US" sz="4000" dirty="0" err="1"/>
              <a:t>eg</a:t>
            </a:r>
            <a:r>
              <a:rPr lang="en-US" sz="4000" dirty="0"/>
              <a:t>. Pastry , plating </a:t>
            </a:r>
            <a:r>
              <a:rPr lang="en-US" sz="4000" dirty="0" err="1"/>
              <a:t>etc</a:t>
            </a:r>
            <a:endParaRPr lang="en-US" sz="4000" dirty="0"/>
          </a:p>
          <a:p>
            <a:pPr marL="571500" indent="-571500" algn="just">
              <a:buFont typeface="Arial" panose="020B0604020202020204" pitchFamily="34" charset="0"/>
              <a:buChar char="•"/>
            </a:pPr>
            <a:r>
              <a:rPr lang="en-US" sz="4000" dirty="0"/>
              <a:t>Maintain up to date contact information for the winner. </a:t>
            </a:r>
          </a:p>
        </p:txBody>
      </p:sp>
    </p:spTree>
    <p:extLst>
      <p:ext uri="{BB962C8B-B14F-4D97-AF65-F5344CB8AC3E}">
        <p14:creationId xmlns:p14="http://schemas.microsoft.com/office/powerpoint/2010/main" val="213320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4"/>
            <a:ext cx="18291175" cy="10288786"/>
          </a:xfrm>
          <a:prstGeom prst="rect">
            <a:avLst/>
          </a:prstGeom>
        </p:spPr>
      </p:pic>
      <p:sp>
        <p:nvSpPr>
          <p:cNvPr id="3" name="ZoneTexte 2"/>
          <p:cNvSpPr txBox="1"/>
          <p:nvPr/>
        </p:nvSpPr>
        <p:spPr>
          <a:xfrm>
            <a:off x="6825881" y="6143042"/>
            <a:ext cx="4639412" cy="1477649"/>
          </a:xfrm>
          <a:prstGeom prst="rect">
            <a:avLst/>
          </a:prstGeom>
          <a:noFill/>
        </p:spPr>
        <p:txBody>
          <a:bodyPr wrap="none" rtlCol="0">
            <a:spAutoFit/>
          </a:bodyPr>
          <a:lstStyle/>
          <a:p>
            <a:r>
              <a:rPr lang="fr-FR" sz="9002" b="1" dirty="0" err="1" smtClean="0"/>
              <a:t>Purpose</a:t>
            </a:r>
            <a:endParaRPr lang="fr-FR" sz="9002" b="1" dirty="0"/>
          </a:p>
        </p:txBody>
      </p:sp>
    </p:spTree>
    <p:extLst>
      <p:ext uri="{BB962C8B-B14F-4D97-AF65-F5344CB8AC3E}">
        <p14:creationId xmlns:p14="http://schemas.microsoft.com/office/powerpoint/2010/main" val="399038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8890575" cy="923330"/>
          </a:xfrm>
          <a:prstGeom prst="rect">
            <a:avLst/>
          </a:prstGeom>
          <a:noFill/>
        </p:spPr>
        <p:txBody>
          <a:bodyPr wrap="none" rtlCol="0">
            <a:spAutoFit/>
          </a:bodyPr>
          <a:lstStyle/>
          <a:p>
            <a:r>
              <a:rPr lang="fr-FR" sz="5400" b="1" dirty="0" smtClean="0"/>
              <a:t>Post </a:t>
            </a:r>
            <a:r>
              <a:rPr lang="fr-FR" sz="5400" b="1" dirty="0" err="1" smtClean="0"/>
              <a:t>Competition</a:t>
            </a:r>
            <a:r>
              <a:rPr lang="fr-FR" sz="5400" b="1" dirty="0" smtClean="0"/>
              <a:t> National</a:t>
            </a:r>
            <a:endParaRPr lang="fr-FR" sz="5400" b="1" dirty="0"/>
          </a:p>
        </p:txBody>
      </p:sp>
      <p:sp>
        <p:nvSpPr>
          <p:cNvPr id="3" name="ZoneTexte 2"/>
          <p:cNvSpPr txBox="1"/>
          <p:nvPr/>
        </p:nvSpPr>
        <p:spPr>
          <a:xfrm>
            <a:off x="2259116" y="1320799"/>
            <a:ext cx="15070941" cy="7909858"/>
          </a:xfrm>
          <a:prstGeom prst="rect">
            <a:avLst/>
          </a:prstGeom>
          <a:noFill/>
        </p:spPr>
        <p:txBody>
          <a:bodyPr wrap="square" rtlCol="0">
            <a:spAutoFit/>
          </a:bodyPr>
          <a:lstStyle/>
          <a:p>
            <a:pPr algn="just"/>
            <a:r>
              <a:rPr lang="en-US" sz="4000" dirty="0"/>
              <a:t>Begin the registration process for their next competition. </a:t>
            </a:r>
          </a:p>
          <a:p>
            <a:pPr marL="571500" indent="-571500" algn="just">
              <a:buFont typeface="Arial" panose="020B0604020202020204" pitchFamily="34" charset="0"/>
              <a:buChar char="•"/>
            </a:pPr>
            <a:r>
              <a:rPr lang="en-US" sz="3600" dirty="0"/>
              <a:t>Make the application</a:t>
            </a:r>
          </a:p>
          <a:p>
            <a:pPr marL="571500" indent="-571500" algn="just">
              <a:buFont typeface="Arial" panose="020B0604020202020204" pitchFamily="34" charset="0"/>
              <a:buChar char="•"/>
            </a:pPr>
            <a:r>
              <a:rPr lang="en-US" sz="3600" dirty="0"/>
              <a:t>supply any required fees</a:t>
            </a:r>
          </a:p>
          <a:p>
            <a:pPr marL="571500" indent="-571500" algn="just">
              <a:buFont typeface="Arial" panose="020B0604020202020204" pitchFamily="34" charset="0"/>
              <a:buChar char="•"/>
            </a:pPr>
            <a:r>
              <a:rPr lang="en-US" sz="3600" dirty="0"/>
              <a:t>Ensure arrangements  for cost of transportation have been done</a:t>
            </a:r>
          </a:p>
          <a:p>
            <a:pPr algn="just"/>
            <a:endParaRPr lang="en-US" sz="4000" dirty="0"/>
          </a:p>
          <a:p>
            <a:pPr algn="just"/>
            <a:r>
              <a:rPr lang="en-US" sz="4000" dirty="0"/>
              <a:t>If the competitor does not speak English, find them a translator for their international competition. Translator must read and write English and be able to accompany them to International.</a:t>
            </a:r>
          </a:p>
          <a:p>
            <a:pPr algn="just"/>
            <a:endParaRPr lang="en-US" sz="4000" dirty="0"/>
          </a:p>
          <a:p>
            <a:pPr algn="just"/>
            <a:r>
              <a:rPr lang="en-US" sz="4000" dirty="0"/>
              <a:t>Provide them a copy of the International rules </a:t>
            </a:r>
          </a:p>
          <a:p>
            <a:pPr algn="just"/>
            <a:r>
              <a:rPr lang="en-US" sz="4000" dirty="0"/>
              <a:t> </a:t>
            </a:r>
            <a:r>
              <a:rPr lang="en-US" sz="4000" dirty="0" smtClean="0"/>
              <a:t>Provide </a:t>
            </a:r>
            <a:r>
              <a:rPr lang="en-US" sz="4000" dirty="0"/>
              <a:t>them the opportunity to contact you when needed </a:t>
            </a:r>
            <a:r>
              <a:rPr lang="en-US" sz="4000" dirty="0" smtClean="0"/>
              <a:t>regarding competition </a:t>
            </a:r>
            <a:r>
              <a:rPr lang="en-US" sz="4000" dirty="0"/>
              <a:t>issues. </a:t>
            </a:r>
          </a:p>
        </p:txBody>
      </p:sp>
    </p:spTree>
    <p:extLst>
      <p:ext uri="{BB962C8B-B14F-4D97-AF65-F5344CB8AC3E}">
        <p14:creationId xmlns:p14="http://schemas.microsoft.com/office/powerpoint/2010/main" val="392059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7930376" cy="923330"/>
          </a:xfrm>
          <a:prstGeom prst="rect">
            <a:avLst/>
          </a:prstGeom>
          <a:noFill/>
        </p:spPr>
        <p:txBody>
          <a:bodyPr wrap="none" rtlCol="0">
            <a:spAutoFit/>
          </a:bodyPr>
          <a:lstStyle/>
          <a:p>
            <a:r>
              <a:rPr lang="fr-FR" sz="5400" b="1" dirty="0" err="1" smtClean="0"/>
              <a:t>Forms</a:t>
            </a:r>
            <a:r>
              <a:rPr lang="fr-FR" sz="5400" b="1" dirty="0" smtClean="0"/>
              <a:t> </a:t>
            </a:r>
            <a:r>
              <a:rPr lang="fr-FR" sz="5400" b="1" dirty="0" err="1" smtClean="0"/>
              <a:t>Available</a:t>
            </a:r>
            <a:r>
              <a:rPr lang="fr-FR" sz="5400" b="1" dirty="0" smtClean="0"/>
              <a:t> Online</a:t>
            </a:r>
            <a:endParaRPr lang="fr-FR" sz="5400" b="1" dirty="0"/>
          </a:p>
        </p:txBody>
      </p:sp>
      <p:sp>
        <p:nvSpPr>
          <p:cNvPr id="3" name="ZoneTexte 2"/>
          <p:cNvSpPr txBox="1"/>
          <p:nvPr/>
        </p:nvSpPr>
        <p:spPr>
          <a:xfrm>
            <a:off x="2259116" y="1320799"/>
            <a:ext cx="15070941" cy="6247864"/>
          </a:xfrm>
          <a:prstGeom prst="rect">
            <a:avLst/>
          </a:prstGeom>
          <a:noFill/>
        </p:spPr>
        <p:txBody>
          <a:bodyPr wrap="square" rtlCol="0">
            <a:spAutoFit/>
          </a:bodyPr>
          <a:lstStyle/>
          <a:p>
            <a:pPr algn="ctr"/>
            <a:r>
              <a:rPr lang="en-US" sz="4000" dirty="0"/>
              <a:t>Jury Application</a:t>
            </a:r>
          </a:p>
          <a:p>
            <a:pPr algn="ctr"/>
            <a:r>
              <a:rPr lang="en-US" sz="4000" dirty="0"/>
              <a:t>Competitor Application</a:t>
            </a:r>
          </a:p>
          <a:p>
            <a:pPr algn="ctr"/>
            <a:r>
              <a:rPr lang="en-US" sz="4000" dirty="0"/>
              <a:t>Accommodation Application – Coming soon</a:t>
            </a:r>
          </a:p>
          <a:p>
            <a:pPr algn="ctr"/>
            <a:r>
              <a:rPr lang="en-US" sz="4000" dirty="0"/>
              <a:t>Competitor Check list</a:t>
            </a:r>
          </a:p>
          <a:p>
            <a:pPr algn="ctr"/>
            <a:r>
              <a:rPr lang="en-US" sz="4000" dirty="0"/>
              <a:t>Medal Application form</a:t>
            </a:r>
          </a:p>
          <a:p>
            <a:pPr algn="ctr"/>
            <a:r>
              <a:rPr lang="en-US" sz="4000" dirty="0"/>
              <a:t>New Scoring System Guidelines</a:t>
            </a:r>
          </a:p>
          <a:p>
            <a:pPr algn="ctr"/>
            <a:r>
              <a:rPr lang="en-US" sz="4000" dirty="0"/>
              <a:t>New International Chaine Evaluation</a:t>
            </a:r>
          </a:p>
          <a:p>
            <a:pPr algn="ctr"/>
            <a:r>
              <a:rPr lang="en-US" sz="4000" dirty="0"/>
              <a:t>Kitchen Judge Form</a:t>
            </a:r>
          </a:p>
          <a:p>
            <a:pPr algn="ctr"/>
            <a:r>
              <a:rPr lang="en-US" sz="4000" dirty="0"/>
              <a:t>Kitchen Supervisor Time Fault Sheet</a:t>
            </a:r>
          </a:p>
          <a:p>
            <a:pPr algn="ctr"/>
            <a:r>
              <a:rPr lang="en-US" sz="4000" dirty="0"/>
              <a:t>Scoring Tally Sheet</a:t>
            </a:r>
          </a:p>
        </p:txBody>
      </p:sp>
    </p:spTree>
    <p:extLst>
      <p:ext uri="{BB962C8B-B14F-4D97-AF65-F5344CB8AC3E}">
        <p14:creationId xmlns:p14="http://schemas.microsoft.com/office/powerpoint/2010/main" val="240398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4393585" y="723217"/>
            <a:ext cx="9504004" cy="4320000"/>
            <a:chOff x="3315492" y="723217"/>
            <a:chExt cx="9504004" cy="432000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5492" y="723217"/>
              <a:ext cx="4320000" cy="4320000"/>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9496" y="723217"/>
              <a:ext cx="4320000" cy="4320000"/>
            </a:xfrm>
            <a:prstGeom prst="rect">
              <a:avLst/>
            </a:prstGeom>
          </p:spPr>
        </p:pic>
      </p:grpSp>
      <p:sp>
        <p:nvSpPr>
          <p:cNvPr id="5" name="ZoneTexte 4"/>
          <p:cNvSpPr txBox="1"/>
          <p:nvPr/>
        </p:nvSpPr>
        <p:spPr>
          <a:xfrm>
            <a:off x="1587" y="5366241"/>
            <a:ext cx="18288000" cy="2369880"/>
          </a:xfrm>
          <a:prstGeom prst="rect">
            <a:avLst/>
          </a:prstGeom>
          <a:noFill/>
        </p:spPr>
        <p:txBody>
          <a:bodyPr wrap="square" rtlCol="0">
            <a:spAutoFit/>
          </a:bodyPr>
          <a:lstStyle/>
          <a:p>
            <a:pPr algn="ctr"/>
            <a:r>
              <a:rPr lang="fr-FR" sz="8800" dirty="0" smtClean="0">
                <a:latin typeface="Gill Sans MT" panose="020B0502020104020203" pitchFamily="34" charset="0"/>
              </a:rPr>
              <a:t>Jeunes Chefs Rôtisseurs </a:t>
            </a:r>
            <a:r>
              <a:rPr lang="fr-FR" sz="8800" dirty="0" err="1" smtClean="0">
                <a:latin typeface="Gill Sans MT" panose="020B0502020104020203" pitchFamily="34" charset="0"/>
              </a:rPr>
              <a:t>Competition</a:t>
            </a:r>
            <a:endParaRPr lang="fr-FR" sz="8800" dirty="0" smtClean="0">
              <a:latin typeface="Gill Sans MT" panose="020B0502020104020203" pitchFamily="34" charset="0"/>
            </a:endParaRPr>
          </a:p>
          <a:p>
            <a:pPr algn="ctr"/>
            <a:r>
              <a:rPr lang="fr-FR" sz="6000" dirty="0"/>
              <a:t>Guideline for </a:t>
            </a:r>
            <a:r>
              <a:rPr lang="fr-FR" sz="6000" dirty="0" err="1"/>
              <a:t>staging</a:t>
            </a:r>
            <a:r>
              <a:rPr lang="fr-FR" sz="6000" dirty="0"/>
              <a:t> a </a:t>
            </a:r>
            <a:r>
              <a:rPr lang="fr-FR" sz="6000" dirty="0" err="1" smtClean="0"/>
              <a:t>competition</a:t>
            </a:r>
            <a:endParaRPr lang="fr-FR" sz="6000" dirty="0"/>
          </a:p>
        </p:txBody>
      </p:sp>
      <p:sp>
        <p:nvSpPr>
          <p:cNvPr id="6" name="ZoneTexte 5"/>
          <p:cNvSpPr txBox="1"/>
          <p:nvPr/>
        </p:nvSpPr>
        <p:spPr>
          <a:xfrm>
            <a:off x="5148914" y="8379001"/>
            <a:ext cx="7993345" cy="707886"/>
          </a:xfrm>
          <a:prstGeom prst="rect">
            <a:avLst/>
          </a:prstGeom>
          <a:noFill/>
        </p:spPr>
        <p:txBody>
          <a:bodyPr wrap="square" rtlCol="0">
            <a:spAutoFit/>
          </a:bodyPr>
          <a:lstStyle/>
          <a:p>
            <a:pPr algn="ctr"/>
            <a:r>
              <a:rPr lang="fr-FR" sz="4000" dirty="0" err="1" smtClean="0">
                <a:latin typeface="Gill Sans MT" panose="020B0502020104020203" pitchFamily="34" charset="0"/>
              </a:rPr>
              <a:t>November</a:t>
            </a:r>
            <a:r>
              <a:rPr lang="fr-FR" sz="4000" dirty="0" smtClean="0">
                <a:latin typeface="Gill Sans MT" panose="020B0502020104020203" pitchFamily="34" charset="0"/>
              </a:rPr>
              <a:t> 2018</a:t>
            </a:r>
            <a:endParaRPr lang="fr-FR" sz="4000" dirty="0">
              <a:latin typeface="Gill Sans MT" panose="020B0502020104020203" pitchFamily="34" charset="0"/>
            </a:endParaRPr>
          </a:p>
        </p:txBody>
      </p:sp>
    </p:spTree>
    <p:extLst>
      <p:ext uri="{BB962C8B-B14F-4D97-AF65-F5344CB8AC3E}">
        <p14:creationId xmlns:p14="http://schemas.microsoft.com/office/powerpoint/2010/main" val="233298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2858475" cy="923330"/>
          </a:xfrm>
          <a:prstGeom prst="rect">
            <a:avLst/>
          </a:prstGeom>
          <a:noFill/>
        </p:spPr>
        <p:txBody>
          <a:bodyPr wrap="none" rtlCol="0">
            <a:spAutoFit/>
          </a:bodyPr>
          <a:lstStyle/>
          <a:p>
            <a:r>
              <a:rPr lang="fr-FR" sz="5400" b="1" dirty="0" err="1" smtClean="0"/>
              <a:t>Purpose</a:t>
            </a:r>
            <a:endParaRPr lang="fr-FR" sz="5400" b="1" dirty="0"/>
          </a:p>
        </p:txBody>
      </p:sp>
      <p:sp>
        <p:nvSpPr>
          <p:cNvPr id="3" name="ZoneTexte 2"/>
          <p:cNvSpPr txBox="1"/>
          <p:nvPr/>
        </p:nvSpPr>
        <p:spPr>
          <a:xfrm>
            <a:off x="2259116" y="1523999"/>
            <a:ext cx="15070941" cy="7417415"/>
          </a:xfrm>
          <a:prstGeom prst="rect">
            <a:avLst/>
          </a:prstGeom>
          <a:noFill/>
        </p:spPr>
        <p:txBody>
          <a:bodyPr wrap="square" rtlCol="0">
            <a:spAutoFit/>
          </a:bodyPr>
          <a:lstStyle/>
          <a:p>
            <a:pPr algn="just"/>
            <a:r>
              <a:rPr lang="en-US" sz="4400" dirty="0"/>
              <a:t>This Presentation is designed to assist all those countries wishing to send a competitor to the International JCR Competition, to provide the best advantage to the competitor</a:t>
            </a:r>
            <a:r>
              <a:rPr lang="en-US" sz="4400" dirty="0" smtClean="0"/>
              <a:t>.</a:t>
            </a:r>
          </a:p>
          <a:p>
            <a:pPr algn="just"/>
            <a:endParaRPr lang="en-US" sz="4400" dirty="0"/>
          </a:p>
          <a:p>
            <a:pPr algn="just"/>
            <a:r>
              <a:rPr lang="en-US" sz="4400" b="1" dirty="0"/>
              <a:t>Rules for International JCR </a:t>
            </a:r>
            <a:r>
              <a:rPr lang="en-US" sz="4400" b="1" dirty="0" smtClean="0"/>
              <a:t>Competition</a:t>
            </a:r>
          </a:p>
          <a:p>
            <a:pPr algn="just"/>
            <a:r>
              <a:rPr lang="en-US" sz="2800" b="1" dirty="0"/>
              <a:t>https://competitions.chainedesrotisseurs.com/base.php?code=17</a:t>
            </a:r>
            <a:endParaRPr lang="en-US" sz="2800" b="1" dirty="0" smtClean="0"/>
          </a:p>
          <a:p>
            <a:pPr algn="just"/>
            <a:endParaRPr lang="en-US" sz="4400" dirty="0"/>
          </a:p>
          <a:p>
            <a:pPr algn="just"/>
            <a:r>
              <a:rPr lang="en-US" sz="4400" dirty="0" smtClean="0"/>
              <a:t>It </a:t>
            </a:r>
            <a:r>
              <a:rPr lang="en-US" sz="4400" dirty="0"/>
              <a:t>is important that your National Team try to replicate the International rules as much as possible to ensure your competitor feels prepared</a:t>
            </a:r>
            <a:r>
              <a:rPr lang="en-US" sz="4400" dirty="0" smtClean="0"/>
              <a:t>.</a:t>
            </a:r>
            <a:endParaRPr lang="en-US" sz="4400" dirty="0"/>
          </a:p>
        </p:txBody>
      </p:sp>
    </p:spTree>
    <p:extLst>
      <p:ext uri="{BB962C8B-B14F-4D97-AF65-F5344CB8AC3E}">
        <p14:creationId xmlns:p14="http://schemas.microsoft.com/office/powerpoint/2010/main" val="202035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4"/>
            <a:ext cx="18291175" cy="10288786"/>
          </a:xfrm>
          <a:prstGeom prst="rect">
            <a:avLst/>
          </a:prstGeom>
        </p:spPr>
      </p:pic>
      <p:sp>
        <p:nvSpPr>
          <p:cNvPr id="3" name="ZoneTexte 2"/>
          <p:cNvSpPr txBox="1"/>
          <p:nvPr/>
        </p:nvSpPr>
        <p:spPr>
          <a:xfrm>
            <a:off x="3940476" y="6143042"/>
            <a:ext cx="10410222" cy="1477649"/>
          </a:xfrm>
          <a:prstGeom prst="rect">
            <a:avLst/>
          </a:prstGeom>
          <a:noFill/>
        </p:spPr>
        <p:txBody>
          <a:bodyPr wrap="none" rtlCol="0">
            <a:spAutoFit/>
          </a:bodyPr>
          <a:lstStyle/>
          <a:p>
            <a:r>
              <a:rPr lang="fr-FR" sz="9002" b="1" dirty="0" smtClean="0"/>
              <a:t>International </a:t>
            </a:r>
            <a:r>
              <a:rPr lang="fr-FR" sz="9002" b="1" dirty="0" err="1" smtClean="0"/>
              <a:t>Rules</a:t>
            </a:r>
            <a:endParaRPr lang="fr-FR" sz="9002" b="1" dirty="0"/>
          </a:p>
        </p:txBody>
      </p:sp>
    </p:spTree>
    <p:extLst>
      <p:ext uri="{BB962C8B-B14F-4D97-AF65-F5344CB8AC3E}">
        <p14:creationId xmlns:p14="http://schemas.microsoft.com/office/powerpoint/2010/main" val="219036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6324167" cy="923330"/>
          </a:xfrm>
          <a:prstGeom prst="rect">
            <a:avLst/>
          </a:prstGeom>
          <a:noFill/>
        </p:spPr>
        <p:txBody>
          <a:bodyPr wrap="none" rtlCol="0">
            <a:spAutoFit/>
          </a:bodyPr>
          <a:lstStyle/>
          <a:p>
            <a:r>
              <a:rPr lang="fr-FR" sz="5400" b="1" dirty="0" smtClean="0"/>
              <a:t>International </a:t>
            </a:r>
            <a:r>
              <a:rPr lang="fr-FR" sz="5400" b="1" dirty="0" err="1" smtClean="0"/>
              <a:t>Rules</a:t>
            </a:r>
            <a:endParaRPr lang="fr-FR" sz="5400" b="1" dirty="0"/>
          </a:p>
        </p:txBody>
      </p:sp>
      <p:sp>
        <p:nvSpPr>
          <p:cNvPr id="3" name="ZoneTexte 2"/>
          <p:cNvSpPr txBox="1"/>
          <p:nvPr/>
        </p:nvSpPr>
        <p:spPr>
          <a:xfrm>
            <a:off x="2259116" y="1523999"/>
            <a:ext cx="15070941" cy="7540526"/>
          </a:xfrm>
          <a:prstGeom prst="rect">
            <a:avLst/>
          </a:prstGeom>
          <a:noFill/>
        </p:spPr>
        <p:txBody>
          <a:bodyPr wrap="square" rtlCol="0">
            <a:spAutoFit/>
          </a:bodyPr>
          <a:lstStyle/>
          <a:p>
            <a:pPr algn="just"/>
            <a:r>
              <a:rPr lang="en-US" sz="4400" dirty="0"/>
              <a:t>The International Manual covers the following in detail</a:t>
            </a:r>
            <a:r>
              <a:rPr lang="en-US" sz="4400" dirty="0" smtClean="0"/>
              <a:t>:</a:t>
            </a:r>
          </a:p>
          <a:p>
            <a:pPr algn="just"/>
            <a:endParaRPr lang="en-US" sz="4400" dirty="0"/>
          </a:p>
          <a:p>
            <a:pPr marL="571500" indent="-571500" algn="just">
              <a:buFont typeface="Wingdings" panose="05000000000000000000" pitchFamily="2" charset="2"/>
              <a:buChar char="Ø"/>
            </a:pPr>
            <a:r>
              <a:rPr lang="en-US" sz="4400" dirty="0"/>
              <a:t>General Information</a:t>
            </a:r>
          </a:p>
          <a:p>
            <a:pPr marL="571500" indent="-571500" algn="just">
              <a:buFont typeface="Wingdings" panose="05000000000000000000" pitchFamily="2" charset="2"/>
              <a:buChar char="Ø"/>
            </a:pPr>
            <a:r>
              <a:rPr lang="en-US" sz="4400" dirty="0"/>
              <a:t>Hosting responsibilities</a:t>
            </a:r>
          </a:p>
          <a:p>
            <a:pPr marL="571500" indent="-571500" algn="just">
              <a:buFont typeface="Wingdings" panose="05000000000000000000" pitchFamily="2" charset="2"/>
              <a:buChar char="Ø"/>
            </a:pPr>
            <a:r>
              <a:rPr lang="en-US" sz="4400" dirty="0"/>
              <a:t>Competitor and Home Bailliage responsibilities</a:t>
            </a:r>
          </a:p>
          <a:p>
            <a:pPr marL="571500" indent="-571500" algn="just">
              <a:buFont typeface="Wingdings" panose="05000000000000000000" pitchFamily="2" charset="2"/>
              <a:buChar char="Ø"/>
            </a:pPr>
            <a:r>
              <a:rPr lang="en-US" sz="4400" dirty="0"/>
              <a:t>The Jury</a:t>
            </a:r>
          </a:p>
          <a:p>
            <a:pPr marL="571500" indent="-571500" algn="just">
              <a:buFont typeface="Wingdings" panose="05000000000000000000" pitchFamily="2" charset="2"/>
              <a:buChar char="Ø"/>
            </a:pPr>
            <a:r>
              <a:rPr lang="en-US" sz="4400" dirty="0"/>
              <a:t>The Competition</a:t>
            </a:r>
          </a:p>
          <a:p>
            <a:pPr marL="571500" indent="-571500" algn="just">
              <a:buFont typeface="Wingdings" panose="05000000000000000000" pitchFamily="2" charset="2"/>
              <a:buChar char="Ø"/>
            </a:pPr>
            <a:r>
              <a:rPr lang="en-US" sz="4400" dirty="0"/>
              <a:t>Black Box</a:t>
            </a:r>
          </a:p>
          <a:p>
            <a:pPr marL="571500" indent="-571500" algn="just">
              <a:buFont typeface="Wingdings" panose="05000000000000000000" pitchFamily="2" charset="2"/>
              <a:buChar char="Ø"/>
            </a:pPr>
            <a:r>
              <a:rPr lang="en-US" sz="4400" dirty="0"/>
              <a:t>Judging Criteria</a:t>
            </a:r>
          </a:p>
          <a:p>
            <a:pPr marL="571500" indent="-571500" algn="just">
              <a:buFont typeface="Wingdings" panose="05000000000000000000" pitchFamily="2" charset="2"/>
              <a:buChar char="Ø"/>
            </a:pPr>
            <a:r>
              <a:rPr lang="en-US" sz="4400" dirty="0"/>
              <a:t>Results and Awards</a:t>
            </a:r>
          </a:p>
          <a:p>
            <a:pPr marL="571500" indent="-571500" algn="just">
              <a:buFont typeface="Wingdings" panose="05000000000000000000" pitchFamily="2" charset="2"/>
              <a:buChar char="Ø"/>
            </a:pPr>
            <a:r>
              <a:rPr lang="en-US" sz="4400" dirty="0"/>
              <a:t>Form Templates </a:t>
            </a:r>
          </a:p>
        </p:txBody>
      </p:sp>
    </p:spTree>
    <p:extLst>
      <p:ext uri="{BB962C8B-B14F-4D97-AF65-F5344CB8AC3E}">
        <p14:creationId xmlns:p14="http://schemas.microsoft.com/office/powerpoint/2010/main" val="3620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4"/>
            <a:ext cx="18291175" cy="10288786"/>
          </a:xfrm>
          <a:prstGeom prst="rect">
            <a:avLst/>
          </a:prstGeom>
        </p:spPr>
      </p:pic>
      <p:sp>
        <p:nvSpPr>
          <p:cNvPr id="3" name="ZoneTexte 2"/>
          <p:cNvSpPr txBox="1"/>
          <p:nvPr/>
        </p:nvSpPr>
        <p:spPr>
          <a:xfrm>
            <a:off x="1644175" y="6143042"/>
            <a:ext cx="15002825" cy="1477649"/>
          </a:xfrm>
          <a:prstGeom prst="rect">
            <a:avLst/>
          </a:prstGeom>
          <a:noFill/>
        </p:spPr>
        <p:txBody>
          <a:bodyPr wrap="none" rtlCol="0">
            <a:spAutoFit/>
          </a:bodyPr>
          <a:lstStyle/>
          <a:p>
            <a:r>
              <a:rPr lang="fr-FR" sz="9002" b="1" dirty="0" err="1" smtClean="0"/>
              <a:t>Pre</a:t>
            </a:r>
            <a:r>
              <a:rPr lang="fr-FR" sz="9002" b="1" dirty="0" smtClean="0"/>
              <a:t> </a:t>
            </a:r>
            <a:r>
              <a:rPr lang="fr-FR" sz="9002" b="1" dirty="0" err="1" smtClean="0"/>
              <a:t>Competition</a:t>
            </a:r>
            <a:r>
              <a:rPr lang="fr-FR" sz="9002" b="1" dirty="0" smtClean="0"/>
              <a:t> - National</a:t>
            </a:r>
            <a:endParaRPr lang="fr-FR" sz="9002" b="1" dirty="0"/>
          </a:p>
        </p:txBody>
      </p:sp>
    </p:spTree>
    <p:extLst>
      <p:ext uri="{BB962C8B-B14F-4D97-AF65-F5344CB8AC3E}">
        <p14:creationId xmlns:p14="http://schemas.microsoft.com/office/powerpoint/2010/main" val="314387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9082936" cy="923330"/>
          </a:xfrm>
          <a:prstGeom prst="rect">
            <a:avLst/>
          </a:prstGeom>
          <a:noFill/>
        </p:spPr>
        <p:txBody>
          <a:bodyPr wrap="none" rtlCol="0">
            <a:spAutoFit/>
          </a:bodyPr>
          <a:lstStyle/>
          <a:p>
            <a:r>
              <a:rPr lang="fr-FR" sz="5400" b="1" dirty="0" err="1" smtClean="0"/>
              <a:t>Pre</a:t>
            </a:r>
            <a:r>
              <a:rPr lang="fr-FR" sz="5400" b="1" dirty="0" smtClean="0"/>
              <a:t> </a:t>
            </a:r>
            <a:r>
              <a:rPr lang="fr-FR" sz="5400" b="1" dirty="0" err="1" smtClean="0"/>
              <a:t>Competition</a:t>
            </a:r>
            <a:r>
              <a:rPr lang="fr-FR" sz="5400" b="1" dirty="0" smtClean="0"/>
              <a:t> - National</a:t>
            </a:r>
            <a:endParaRPr lang="fr-FR" sz="5400" b="1" dirty="0"/>
          </a:p>
        </p:txBody>
      </p:sp>
      <p:sp>
        <p:nvSpPr>
          <p:cNvPr id="3" name="ZoneTexte 2"/>
          <p:cNvSpPr txBox="1"/>
          <p:nvPr/>
        </p:nvSpPr>
        <p:spPr>
          <a:xfrm>
            <a:off x="2259116" y="1320799"/>
            <a:ext cx="15070941" cy="8956298"/>
          </a:xfrm>
          <a:prstGeom prst="rect">
            <a:avLst/>
          </a:prstGeom>
          <a:noFill/>
        </p:spPr>
        <p:txBody>
          <a:bodyPr wrap="square" rtlCol="0">
            <a:spAutoFit/>
          </a:bodyPr>
          <a:lstStyle/>
          <a:p>
            <a:pPr algn="just"/>
            <a:r>
              <a:rPr lang="en-US" sz="4400" b="1" dirty="0"/>
              <a:t>Who is responsible for your competition? They should be familiar with the international rules.</a:t>
            </a:r>
          </a:p>
          <a:p>
            <a:pPr marL="571500" indent="-571500" algn="just">
              <a:buFont typeface="Arial" panose="020B0604020202020204" pitchFamily="34" charset="0"/>
              <a:buChar char="•"/>
            </a:pPr>
            <a:r>
              <a:rPr lang="en-US" sz="4000" dirty="0"/>
              <a:t>National level – </a:t>
            </a:r>
            <a:r>
              <a:rPr lang="en-US" sz="4000" dirty="0" err="1"/>
              <a:t>Conseiller</a:t>
            </a:r>
            <a:r>
              <a:rPr lang="en-US" sz="4000" dirty="0"/>
              <a:t> </a:t>
            </a:r>
            <a:r>
              <a:rPr lang="en-US" sz="4000" dirty="0" err="1"/>
              <a:t>Culinaire</a:t>
            </a:r>
            <a:endParaRPr lang="en-US" sz="4000" dirty="0"/>
          </a:p>
          <a:p>
            <a:pPr marL="571500" indent="-571500" algn="just">
              <a:buFont typeface="Arial" panose="020B0604020202020204" pitchFamily="34" charset="0"/>
              <a:buChar char="•"/>
            </a:pPr>
            <a:r>
              <a:rPr lang="en-US" sz="4000" dirty="0"/>
              <a:t>Regional or Local Level – Vice -</a:t>
            </a:r>
            <a:r>
              <a:rPr lang="en-US" sz="4000" dirty="0" err="1"/>
              <a:t>Conseiller</a:t>
            </a:r>
            <a:r>
              <a:rPr lang="en-US" sz="4000" dirty="0"/>
              <a:t> </a:t>
            </a:r>
            <a:r>
              <a:rPr lang="en-US" sz="4000" dirty="0" err="1" smtClean="0"/>
              <a:t>Culinaire</a:t>
            </a:r>
            <a:endParaRPr lang="en-US" sz="4000" dirty="0" smtClean="0"/>
          </a:p>
          <a:p>
            <a:pPr marL="571500" indent="-571500" algn="just">
              <a:buFont typeface="Arial" panose="020B0604020202020204" pitchFamily="34" charset="0"/>
              <a:buChar char="•"/>
            </a:pPr>
            <a:endParaRPr lang="en-US" sz="4000" dirty="0"/>
          </a:p>
          <a:p>
            <a:pPr algn="just"/>
            <a:r>
              <a:rPr lang="en-US" sz="4400" b="1" dirty="0"/>
              <a:t>How much, on average does a national competition cost?</a:t>
            </a:r>
          </a:p>
          <a:p>
            <a:pPr marL="571500" indent="-571500" algn="just">
              <a:buFont typeface="Arial" panose="020B0604020202020204" pitchFamily="34" charset="0"/>
              <a:buChar char="•"/>
            </a:pPr>
            <a:r>
              <a:rPr lang="en-US" sz="4000" dirty="0"/>
              <a:t>Create a budget</a:t>
            </a:r>
          </a:p>
          <a:p>
            <a:pPr marL="1943069" lvl="2" indent="-571500" algn="just">
              <a:buFont typeface="Arial" panose="020B0604020202020204" pitchFamily="34" charset="0"/>
              <a:buChar char="•"/>
            </a:pPr>
            <a:r>
              <a:rPr lang="en-US" sz="4000" dirty="0"/>
              <a:t>National Costs</a:t>
            </a:r>
          </a:p>
          <a:p>
            <a:pPr marL="3314639" lvl="4" indent="-571500" algn="just">
              <a:buFont typeface="Arial" panose="020B0604020202020204" pitchFamily="34" charset="0"/>
              <a:buChar char="•"/>
            </a:pPr>
            <a:r>
              <a:rPr lang="en-US" sz="4000" dirty="0"/>
              <a:t>Transportation</a:t>
            </a:r>
          </a:p>
          <a:p>
            <a:pPr marL="3314639" lvl="4" indent="-571500" algn="just">
              <a:buFont typeface="Arial" panose="020B0604020202020204" pitchFamily="34" charset="0"/>
              <a:buChar char="•"/>
            </a:pPr>
            <a:r>
              <a:rPr lang="en-US" sz="4000" dirty="0"/>
              <a:t>Black box</a:t>
            </a:r>
          </a:p>
          <a:p>
            <a:pPr marL="3314639" lvl="4" indent="-571500" algn="just">
              <a:buFont typeface="Arial" panose="020B0604020202020204" pitchFamily="34" charset="0"/>
              <a:buChar char="•"/>
            </a:pPr>
            <a:r>
              <a:rPr lang="en-US" sz="4000" dirty="0"/>
              <a:t>Meals</a:t>
            </a:r>
          </a:p>
          <a:p>
            <a:pPr marL="571500" indent="-571500" algn="just">
              <a:buFont typeface="Arial" panose="020B0604020202020204" pitchFamily="34" charset="0"/>
              <a:buChar char="•"/>
            </a:pPr>
            <a:r>
              <a:rPr lang="en-US" sz="4000" dirty="0"/>
              <a:t>Find sponsors (e.g. venue, black box, accommodation)</a:t>
            </a:r>
          </a:p>
          <a:p>
            <a:pPr marL="571500" indent="-571500" algn="just">
              <a:buFont typeface="Arial" panose="020B0604020202020204" pitchFamily="34" charset="0"/>
              <a:buChar char="•"/>
            </a:pPr>
            <a:r>
              <a:rPr lang="en-US" sz="4000" dirty="0"/>
              <a:t>Enlist local </a:t>
            </a:r>
            <a:r>
              <a:rPr lang="en-US" sz="4000" dirty="0" err="1"/>
              <a:t>CdR</a:t>
            </a:r>
            <a:r>
              <a:rPr lang="en-US" sz="4000" dirty="0"/>
              <a:t> members </a:t>
            </a:r>
            <a:r>
              <a:rPr lang="en-US" sz="4000"/>
              <a:t>to </a:t>
            </a:r>
            <a:r>
              <a:rPr lang="en-US" sz="4000" smtClean="0"/>
              <a:t>assist</a:t>
            </a:r>
            <a:endParaRPr lang="en-US" sz="4000" dirty="0"/>
          </a:p>
        </p:txBody>
      </p:sp>
    </p:spTree>
    <p:extLst>
      <p:ext uri="{BB962C8B-B14F-4D97-AF65-F5344CB8AC3E}">
        <p14:creationId xmlns:p14="http://schemas.microsoft.com/office/powerpoint/2010/main" val="192753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ZoneTexte 5"/>
          <p:cNvSpPr txBox="1"/>
          <p:nvPr/>
        </p:nvSpPr>
        <p:spPr>
          <a:xfrm>
            <a:off x="2259116" y="0"/>
            <a:ext cx="9082936" cy="923330"/>
          </a:xfrm>
          <a:prstGeom prst="rect">
            <a:avLst/>
          </a:prstGeom>
          <a:noFill/>
        </p:spPr>
        <p:txBody>
          <a:bodyPr wrap="none" rtlCol="0">
            <a:spAutoFit/>
          </a:bodyPr>
          <a:lstStyle/>
          <a:p>
            <a:r>
              <a:rPr lang="fr-FR" sz="5400" b="1" dirty="0" err="1" smtClean="0"/>
              <a:t>Pre</a:t>
            </a:r>
            <a:r>
              <a:rPr lang="fr-FR" sz="5400" b="1" dirty="0" smtClean="0"/>
              <a:t> </a:t>
            </a:r>
            <a:r>
              <a:rPr lang="fr-FR" sz="5400" b="1" dirty="0" err="1" smtClean="0"/>
              <a:t>Competition</a:t>
            </a:r>
            <a:r>
              <a:rPr lang="fr-FR" sz="5400" b="1" dirty="0" smtClean="0"/>
              <a:t> - National</a:t>
            </a:r>
            <a:endParaRPr lang="fr-FR" sz="5400" b="1" dirty="0"/>
          </a:p>
        </p:txBody>
      </p:sp>
      <p:sp>
        <p:nvSpPr>
          <p:cNvPr id="3" name="ZoneTexte 2"/>
          <p:cNvSpPr txBox="1"/>
          <p:nvPr/>
        </p:nvSpPr>
        <p:spPr>
          <a:xfrm>
            <a:off x="2259116" y="1320799"/>
            <a:ext cx="15070941" cy="7848302"/>
          </a:xfrm>
          <a:prstGeom prst="rect">
            <a:avLst/>
          </a:prstGeom>
          <a:noFill/>
        </p:spPr>
        <p:txBody>
          <a:bodyPr wrap="square" rtlCol="0">
            <a:spAutoFit/>
          </a:bodyPr>
          <a:lstStyle/>
          <a:p>
            <a:pPr algn="just"/>
            <a:r>
              <a:rPr lang="en-US" sz="4400" b="1" dirty="0"/>
              <a:t>What is the minimum number of competitors required? </a:t>
            </a:r>
          </a:p>
          <a:p>
            <a:pPr marL="571500" indent="-571500" algn="just">
              <a:buFont typeface="Arial" panose="020B0604020202020204" pitchFamily="34" charset="0"/>
              <a:buChar char="•"/>
            </a:pPr>
            <a:r>
              <a:rPr lang="en-US" sz="4000" dirty="0" smtClean="0"/>
              <a:t>National 4-10</a:t>
            </a:r>
            <a:r>
              <a:rPr lang="en-US" sz="4000" dirty="0"/>
              <a:t>?</a:t>
            </a:r>
          </a:p>
          <a:p>
            <a:pPr algn="just"/>
            <a:r>
              <a:rPr lang="en-US" sz="4400" b="1" dirty="0"/>
              <a:t> </a:t>
            </a:r>
          </a:p>
          <a:p>
            <a:pPr algn="just"/>
            <a:r>
              <a:rPr lang="en-US" sz="4400" b="1" dirty="0"/>
              <a:t>How many judges? </a:t>
            </a:r>
          </a:p>
          <a:p>
            <a:pPr marL="571500" indent="-571500" algn="just">
              <a:buFont typeface="Arial" panose="020B0604020202020204" pitchFamily="34" charset="0"/>
              <a:buChar char="•"/>
            </a:pPr>
            <a:r>
              <a:rPr lang="en-US" sz="4000" dirty="0" smtClean="0"/>
              <a:t>Kitchen - </a:t>
            </a:r>
            <a:r>
              <a:rPr lang="en-US" sz="4000" dirty="0"/>
              <a:t>2 min</a:t>
            </a:r>
          </a:p>
          <a:p>
            <a:pPr marL="571500" indent="-571500" algn="just">
              <a:buFont typeface="Arial" panose="020B0604020202020204" pitchFamily="34" charset="0"/>
              <a:buChar char="•"/>
            </a:pPr>
            <a:r>
              <a:rPr lang="en-US" sz="4000" dirty="0"/>
              <a:t>Tasting </a:t>
            </a:r>
            <a:r>
              <a:rPr lang="en-US" sz="4000" dirty="0" smtClean="0"/>
              <a:t>- </a:t>
            </a:r>
            <a:r>
              <a:rPr lang="en-US" sz="4000" dirty="0"/>
              <a:t>3 professional, 1 non professional minimum</a:t>
            </a:r>
          </a:p>
          <a:p>
            <a:pPr algn="just"/>
            <a:r>
              <a:rPr lang="en-US" sz="4400" b="1" dirty="0"/>
              <a:t>  </a:t>
            </a:r>
          </a:p>
          <a:p>
            <a:pPr algn="just"/>
            <a:r>
              <a:rPr lang="en-US" sz="4400" b="1" dirty="0"/>
              <a:t>What type of facility is needed to conduct a successful competition?</a:t>
            </a:r>
          </a:p>
          <a:p>
            <a:pPr marL="571500" indent="-571500" algn="just">
              <a:buFont typeface="Arial" panose="020B0604020202020204" pitchFamily="34" charset="0"/>
              <a:buChar char="•"/>
            </a:pPr>
            <a:r>
              <a:rPr lang="en-US" sz="4000" dirty="0"/>
              <a:t>Culinary School</a:t>
            </a:r>
          </a:p>
          <a:p>
            <a:pPr marL="571500" indent="-571500" algn="just">
              <a:buFont typeface="Arial" panose="020B0604020202020204" pitchFamily="34" charset="0"/>
              <a:buChar char="•"/>
            </a:pPr>
            <a:r>
              <a:rPr lang="en-US" sz="4000" dirty="0"/>
              <a:t>Catering Kitchen</a:t>
            </a:r>
          </a:p>
          <a:p>
            <a:pPr marL="571500" indent="-571500" algn="just">
              <a:buFont typeface="Arial" panose="020B0604020202020204" pitchFamily="34" charset="0"/>
              <a:buChar char="•"/>
            </a:pPr>
            <a:r>
              <a:rPr lang="en-US" sz="4000" dirty="0"/>
              <a:t>Rented demo kitchens</a:t>
            </a:r>
            <a:endParaRPr lang="en-US" sz="4000" dirty="0"/>
          </a:p>
        </p:txBody>
      </p:sp>
    </p:spTree>
    <p:extLst>
      <p:ext uri="{BB962C8B-B14F-4D97-AF65-F5344CB8AC3E}">
        <p14:creationId xmlns:p14="http://schemas.microsoft.com/office/powerpoint/2010/main" val="73305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ersonnalisé 3">
      <a:majorFont>
        <a:latin typeface="Century Gothic"/>
        <a:ea typeface=""/>
        <a:cs typeface=""/>
      </a:majorFont>
      <a:minorFont>
        <a:latin typeface="Century Gothic"/>
        <a:ea typeface=""/>
        <a:cs typeface=""/>
      </a:minorFont>
    </a:fontScheme>
    <a:fmtScheme name="Glacé">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6734</TotalTime>
  <Words>1459</Words>
  <Application>Microsoft Office PowerPoint</Application>
  <PresentationFormat>Personnalisé</PresentationFormat>
  <Paragraphs>239</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Century Gothic</vt:lpstr>
      <vt:lpstr>Gill Sans MT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 Chaine des Rotisseurs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d’Administration Board Meeting</dc:title>
  <dc:creator>Philippe Desgeorges</dc:creator>
  <cp:lastModifiedBy>Philippe Desgeorges</cp:lastModifiedBy>
  <cp:revision>394</cp:revision>
  <cp:lastPrinted>2018-05-31T09:40:27Z</cp:lastPrinted>
  <dcterms:created xsi:type="dcterms:W3CDTF">2014-01-10T12:23:50Z</dcterms:created>
  <dcterms:modified xsi:type="dcterms:W3CDTF">2018-11-02T10:38:13Z</dcterms:modified>
</cp:coreProperties>
</file>